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08.xml" ContentType="application/vnd.openxmlformats-officedocument.presentationml.tags+xml"/>
  <Override PartName="/ppt/tags/tag117.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15.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70" r:id="rId3"/>
    <p:sldId id="326" r:id="rId4"/>
    <p:sldId id="311" r:id="rId5"/>
    <p:sldId id="262" r:id="rId6"/>
    <p:sldId id="322" r:id="rId7"/>
    <p:sldId id="325" r:id="rId8"/>
    <p:sldId id="306" r:id="rId9"/>
    <p:sldId id="308" r:id="rId10"/>
    <p:sldId id="323" r:id="rId11"/>
    <p:sldId id="324" r:id="rId12"/>
    <p:sldId id="298" r:id="rId13"/>
    <p:sldId id="312" r:id="rId14"/>
    <p:sldId id="307" r:id="rId15"/>
    <p:sldId id="304" r:id="rId16"/>
    <p:sldId id="300" r:id="rId17"/>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DC47"/>
    <a:srgbClr val="FF9900"/>
    <a:srgbClr val="EA4B04"/>
    <a:srgbClr val="5BEFFF"/>
    <a:srgbClr val="9900CC"/>
    <a:srgbClr val="D99B01"/>
    <a:srgbClr val="FF66CC"/>
    <a:srgbClr val="FF67AC"/>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236" y="-18"/>
      </p:cViewPr>
      <p:guideLst>
        <p:guide orient="horz" pos="16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79578-A4A0-4833-B6DD-443D481B3728}" type="datetimeFigureOut">
              <a:rPr lang="en-US" smtClean="0"/>
              <a:pPr/>
              <a:t>8/27/2019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CC927-7A01-468B-B06B-094821465747}" type="slidenum">
              <a:rPr lang="en-US" smtClean="0"/>
              <a:pPr/>
              <a:t>‹#›</a:t>
            </a:fld>
            <a:endParaRPr lang="en-US"/>
          </a:p>
        </p:txBody>
      </p:sp>
    </p:spTree>
    <p:extLst>
      <p:ext uri="{BB962C8B-B14F-4D97-AF65-F5344CB8AC3E}">
        <p14:creationId xmlns:p14="http://schemas.microsoft.com/office/powerpoint/2010/main" xmlns="" val="287205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3FE4026F-ADF6-4C25-AB0B-85BB429D7934}" type="slidenum">
              <a:rPr lang="fr-FR" sz="1800" kern="0" smtClean="0">
                <a:solidFill>
                  <a:prstClr val="black"/>
                </a:solidFill>
              </a:rPr>
              <a:pPr>
                <a:defRPr/>
              </a:pPr>
              <a:t>10</a:t>
            </a:fld>
            <a:endParaRPr lang="fr-FR" sz="1800" kern="0">
              <a:solidFill>
                <a:prstClr val="black"/>
              </a:solidFill>
            </a:endParaRPr>
          </a:p>
        </p:txBody>
      </p:sp>
    </p:spTree>
    <p:extLst>
      <p:ext uri="{BB962C8B-B14F-4D97-AF65-F5344CB8AC3E}">
        <p14:creationId xmlns:p14="http://schemas.microsoft.com/office/powerpoint/2010/main" xmlns="" val="204910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CC927-7A01-468B-B06B-094821465747}" type="slidenum">
              <a:rPr lang="en-US" smtClean="0"/>
              <a:pPr/>
              <a:t>13</a:t>
            </a:fld>
            <a:endParaRPr lang="en-US"/>
          </a:p>
        </p:txBody>
      </p:sp>
    </p:spTree>
    <p:extLst>
      <p:ext uri="{BB962C8B-B14F-4D97-AF65-F5344CB8AC3E}">
        <p14:creationId xmlns:p14="http://schemas.microsoft.com/office/powerpoint/2010/main" xmlns="" val="127704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6610" name="Shape 93"/>
          <p:cNvSpPr txBox="1">
            <a:spLocks noGrp="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p>
            <a:pPr>
              <a:spcBef>
                <a:spcPct val="0"/>
              </a:spcBef>
            </a:pPr>
            <a:endParaRPr lang="fr-FR" altLang="fr-FR" smtClean="0"/>
          </a:p>
        </p:txBody>
      </p:sp>
      <p:sp>
        <p:nvSpPr>
          <p:cNvPr id="196611" name="Shape 94"/>
          <p:cNvSpPr>
            <a:spLocks noGrp="1" noRot="1" noChangeAspect="1" noTextEdit="1"/>
          </p:cNvSpPr>
          <p:nvPr>
            <p:ph type="sldImg" idx="2"/>
          </p:nvPr>
        </p:nvSpPr>
        <p:spPr>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xmlns="" val="869540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1253" y="2877160"/>
            <a:ext cx="6070023" cy="1221640"/>
          </a:xfrm>
          <a:noFill/>
          <a:effectLst>
            <a:outerShdw blurRad="50800" dist="38100" dir="2700000" algn="tl" rotWithShape="0">
              <a:prstClr val="black">
                <a:alpha val="40000"/>
              </a:prstClr>
            </a:outerShdw>
          </a:effectLst>
        </p:spPr>
        <p:txBody>
          <a:bodyPr>
            <a:normAutofit/>
          </a:bodyPr>
          <a:lstStyle>
            <a:lvl1pPr algn="l">
              <a:defRPr sz="27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1253" y="4098800"/>
            <a:ext cx="6070025" cy="610820"/>
          </a:xfrm>
        </p:spPr>
        <p:txBody>
          <a:bodyPr>
            <a:normAutofit/>
          </a:bodyPr>
          <a:lstStyle>
            <a:lvl1pPr marL="0" indent="0" algn="l">
              <a:buNone/>
              <a:defRPr sz="2100" b="0" i="0">
                <a:solidFill>
                  <a:srgbClr val="FFDC47"/>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25" y="739293"/>
            <a:ext cx="6184553" cy="763525"/>
          </a:xfrm>
        </p:spPr>
        <p:txBody>
          <a:bodyPr>
            <a:normAutofit/>
          </a:bodyPr>
          <a:lstStyle>
            <a:lvl1pPr algn="l">
              <a:defRPr sz="2700" baseline="0">
                <a:solidFill>
                  <a:srgbClr val="FFDC47"/>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36725" y="1502816"/>
            <a:ext cx="6184553" cy="3206799"/>
          </a:xfrm>
        </p:spPr>
        <p:txBody>
          <a:bodyPr/>
          <a:lstStyle>
            <a:lvl1pPr algn="l">
              <a:defRPr sz="21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725" y="433880"/>
            <a:ext cx="4695679" cy="572644"/>
          </a:xfrm>
        </p:spPr>
        <p:txBody>
          <a:bodyPr>
            <a:normAutofit/>
          </a:bodyPr>
          <a:lstStyle>
            <a:lvl1pPr algn="l">
              <a:defRPr sz="2700">
                <a:solidFill>
                  <a:srgbClr val="FFDC47"/>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36725" y="1198562"/>
            <a:ext cx="4695679" cy="3511061"/>
          </a:xfrm>
        </p:spPr>
        <p:txBody>
          <a:bodyPr/>
          <a:lstStyle>
            <a:lvl1pPr>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6725" y="739293"/>
            <a:ext cx="6184553" cy="763525"/>
          </a:xfrm>
        </p:spPr>
        <p:txBody>
          <a:bodyPr>
            <a:normAutofit/>
          </a:bodyPr>
          <a:lstStyle>
            <a:lvl1pPr algn="l">
              <a:defRPr sz="2700" baseline="0">
                <a:solidFill>
                  <a:srgbClr val="FFDC47"/>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02659" y="1834820"/>
            <a:ext cx="3030141" cy="47982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02659" y="2266342"/>
            <a:ext cx="3030141" cy="2137871"/>
          </a:xfrm>
        </p:spPr>
        <p:txBody>
          <a:bodyPr/>
          <a:lstStyle>
            <a:lvl1pPr algn="ctr">
              <a:defRPr sz="1800">
                <a:solidFill>
                  <a:schemeClr val="bg1"/>
                </a:solidFill>
              </a:defRPr>
            </a:lvl1pPr>
            <a:lvl2pPr algn="ctr">
              <a:defRPr sz="1500">
                <a:solidFill>
                  <a:schemeClr val="bg1"/>
                </a:solidFill>
              </a:defRPr>
            </a:lvl2pPr>
            <a:lvl3pPr algn="ctr">
              <a:defRPr sz="1350">
                <a:solidFill>
                  <a:schemeClr val="bg1"/>
                </a:solidFill>
              </a:defRPr>
            </a:lvl3pPr>
            <a:lvl4pPr algn="ctr">
              <a:defRPr sz="1200">
                <a:solidFill>
                  <a:schemeClr val="bg1"/>
                </a:solidFill>
              </a:defRPr>
            </a:lvl4pPr>
            <a:lvl5pPr algn="ct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29002" y="1834820"/>
            <a:ext cx="3031331" cy="479822"/>
          </a:xfrm>
        </p:spPr>
        <p:txBody>
          <a:bodyPr anchor="b"/>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29002" y="2266342"/>
            <a:ext cx="3031331" cy="2137871"/>
          </a:xfrm>
        </p:spPr>
        <p:txBody>
          <a:bodyPr/>
          <a:lstStyle>
            <a:lvl1pPr algn="ctr">
              <a:defRPr sz="1800">
                <a:solidFill>
                  <a:schemeClr val="bg1"/>
                </a:solidFill>
              </a:defRPr>
            </a:lvl1pPr>
            <a:lvl2pPr algn="ctr">
              <a:defRPr sz="1500">
                <a:solidFill>
                  <a:schemeClr val="bg1"/>
                </a:solidFill>
              </a:defRPr>
            </a:lvl2pPr>
            <a:lvl3pPr algn="ctr">
              <a:defRPr sz="1350">
                <a:solidFill>
                  <a:schemeClr val="bg1"/>
                </a:solidFill>
              </a:defRPr>
            </a:lvl3pPr>
            <a:lvl4pPr algn="ctr">
              <a:defRPr sz="1200">
                <a:solidFill>
                  <a:schemeClr val="bg1"/>
                </a:solidFill>
              </a:defRPr>
            </a:lvl4pPr>
            <a:lvl5pPr algn="ct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20479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8/27/2019</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image" Target="../media/image49.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61" Type="http://schemas.openxmlformats.org/officeDocument/2006/relationships/tags" Target="../tags/tag62.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image" Target="../media/image9.png"/><Relationship Id="rId8" Type="http://schemas.openxmlformats.org/officeDocument/2006/relationships/tags" Target="../tags/tag9.xml"/><Relationship Id="rId51" Type="http://schemas.openxmlformats.org/officeDocument/2006/relationships/tags" Target="../tags/tag52.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s>
</file>

<file path=ppt/slides/_rels/slide13.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tags" Target="../tags/tag101.xml"/><Relationship Id="rId21" Type="http://schemas.openxmlformats.org/officeDocument/2006/relationships/tags" Target="../tags/tag83.xml"/><Relationship Id="rId34" Type="http://schemas.openxmlformats.org/officeDocument/2006/relationships/tags" Target="../tags/tag96.xml"/><Relationship Id="rId42" Type="http://schemas.openxmlformats.org/officeDocument/2006/relationships/tags" Target="../tags/tag104.xml"/><Relationship Id="rId47" Type="http://schemas.openxmlformats.org/officeDocument/2006/relationships/tags" Target="../tags/tag109.xml"/><Relationship Id="rId50" Type="http://schemas.openxmlformats.org/officeDocument/2006/relationships/tags" Target="../tags/tag112.xml"/><Relationship Id="rId55" Type="http://schemas.openxmlformats.org/officeDocument/2006/relationships/tags" Target="../tags/tag117.xml"/><Relationship Id="rId63" Type="http://schemas.openxmlformats.org/officeDocument/2006/relationships/notesSlide" Target="../notesSlides/notesSlide2.xml"/><Relationship Id="rId7" Type="http://schemas.openxmlformats.org/officeDocument/2006/relationships/tags" Target="../tags/tag69.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tags" Target="../tags/tag91.xml"/><Relationship Id="rId41" Type="http://schemas.openxmlformats.org/officeDocument/2006/relationships/tags" Target="../tags/tag103.xml"/><Relationship Id="rId54" Type="http://schemas.openxmlformats.org/officeDocument/2006/relationships/tags" Target="../tags/tag116.xml"/><Relationship Id="rId6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tags" Target="../tags/tag99.xml"/><Relationship Id="rId40" Type="http://schemas.openxmlformats.org/officeDocument/2006/relationships/tags" Target="../tags/tag102.xml"/><Relationship Id="rId45" Type="http://schemas.openxmlformats.org/officeDocument/2006/relationships/tags" Target="../tags/tag107.xml"/><Relationship Id="rId53" Type="http://schemas.openxmlformats.org/officeDocument/2006/relationships/tags" Target="../tags/tag115.xml"/><Relationship Id="rId58" Type="http://schemas.openxmlformats.org/officeDocument/2006/relationships/tags" Target="../tags/tag120.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49" Type="http://schemas.openxmlformats.org/officeDocument/2006/relationships/tags" Target="../tags/tag111.xml"/><Relationship Id="rId57" Type="http://schemas.openxmlformats.org/officeDocument/2006/relationships/tags" Target="../tags/tag119.xml"/><Relationship Id="rId61" Type="http://schemas.openxmlformats.org/officeDocument/2006/relationships/tags" Target="../tags/tag123.xml"/><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4" Type="http://schemas.openxmlformats.org/officeDocument/2006/relationships/tags" Target="../tags/tag106.xml"/><Relationship Id="rId52" Type="http://schemas.openxmlformats.org/officeDocument/2006/relationships/tags" Target="../tags/tag114.xml"/><Relationship Id="rId60" Type="http://schemas.openxmlformats.org/officeDocument/2006/relationships/tags" Target="../tags/tag122.xml"/><Relationship Id="rId65" Type="http://schemas.openxmlformats.org/officeDocument/2006/relationships/image" Target="../media/image9.pn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tags" Target="../tags/tag97.xml"/><Relationship Id="rId43" Type="http://schemas.openxmlformats.org/officeDocument/2006/relationships/tags" Target="../tags/tag105.xml"/><Relationship Id="rId48" Type="http://schemas.openxmlformats.org/officeDocument/2006/relationships/tags" Target="../tags/tag110.xml"/><Relationship Id="rId56" Type="http://schemas.openxmlformats.org/officeDocument/2006/relationships/tags" Target="../tags/tag118.xml"/><Relationship Id="rId64" Type="http://schemas.openxmlformats.org/officeDocument/2006/relationships/image" Target="../media/image50.png"/><Relationship Id="rId8" Type="http://schemas.openxmlformats.org/officeDocument/2006/relationships/tags" Target="../tags/tag70.xml"/><Relationship Id="rId51" Type="http://schemas.openxmlformats.org/officeDocument/2006/relationships/tags" Target="../tags/tag113.xml"/><Relationship Id="rId3" Type="http://schemas.openxmlformats.org/officeDocument/2006/relationships/tags" Target="../tags/tag65.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tags" Target="../tags/tag100.xml"/><Relationship Id="rId46" Type="http://schemas.openxmlformats.org/officeDocument/2006/relationships/tags" Target="../tags/tag108.xml"/><Relationship Id="rId59" Type="http://schemas.openxmlformats.org/officeDocument/2006/relationships/tags" Target="../tags/tag12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hyperlink" Target="http://www.rfi.fr/hebdo/20170331-demographie-jeunesse-africaine-risque-potentiel" TargetMode="External"/><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hyperlink" Target="https://fr.wikipedia.org/wiki/%C3%89conomie_de_l'Afrique" TargetMode="External"/><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5.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iui7-vq7jfAhUBMewKHfN_BV0QjRx6BAgBEAU&amp;url=https://www.sauvonslaforet.org/petitions/1008/stop-au-commerce-du-bois-qui-finance-la-guerre-en-afrique&amp;psig=AOvVaw3dQWZUwE_dUBwWOUXZGNfp&amp;ust=1545736485627085" TargetMode="External"/><Relationship Id="rId3" Type="http://schemas.openxmlformats.org/officeDocument/2006/relationships/image" Target="../media/image37.jpeg"/><Relationship Id="rId7"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2.png"/><Relationship Id="rId4" Type="http://schemas.openxmlformats.org/officeDocument/2006/relationships/image" Target="../media/image38.jpe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6857999" cy="5143500"/>
          </a:xfrm>
        </p:spPr>
      </p:pic>
      <p:sp>
        <p:nvSpPr>
          <p:cNvPr id="2" name="Title 1"/>
          <p:cNvSpPr>
            <a:spLocks noGrp="1"/>
          </p:cNvSpPr>
          <p:nvPr>
            <p:ph type="title"/>
          </p:nvPr>
        </p:nvSpPr>
        <p:spPr>
          <a:xfrm>
            <a:off x="68083" y="3793390"/>
            <a:ext cx="4733855" cy="763525"/>
          </a:xfrm>
        </p:spPr>
        <p:txBody>
          <a:bodyPr>
            <a:normAutofit fontScale="90000"/>
          </a:bodyPr>
          <a:lstStyle/>
          <a:p>
            <a:r>
              <a:rPr lang="en-GB" sz="3300" b="1" dirty="0" smtClean="0">
                <a:solidFill>
                  <a:schemeClr val="bg2">
                    <a:lumMod val="75000"/>
                  </a:schemeClr>
                </a:solidFill>
                <a:effectLst/>
              </a:rPr>
              <a:t>WAGADU Action Alliance</a:t>
            </a:r>
            <a:r>
              <a:rPr lang="en-GB" b="1" dirty="0" smtClean="0">
                <a:effectLst/>
              </a:rPr>
              <a:t/>
            </a:r>
            <a:br>
              <a:rPr lang="en-GB" b="1" dirty="0" smtClean="0">
                <a:effectLst/>
              </a:rPr>
            </a:br>
            <a:r>
              <a:rPr lang="en-GB" sz="2400" b="1" dirty="0" smtClean="0">
                <a:solidFill>
                  <a:schemeClr val="bg2">
                    <a:lumMod val="50000"/>
                  </a:schemeClr>
                </a:solidFill>
                <a:effectLst/>
              </a:rPr>
              <a:t>Sharing Knowledge and Influence</a:t>
            </a:r>
            <a:endParaRPr lang="en-GB" sz="2400" b="1" dirty="0">
              <a:solidFill>
                <a:schemeClr val="bg2">
                  <a:lumMod val="50000"/>
                </a:schemeClr>
              </a:solidFill>
              <a:effectLs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6871" y="3809050"/>
            <a:ext cx="1221640" cy="105327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00952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85381" y="1000070"/>
            <a:ext cx="6368792" cy="4027716"/>
            <a:chOff x="3833461" y="1295915"/>
            <a:chExt cx="4453011" cy="5091584"/>
          </a:xfrm>
        </p:grpSpPr>
        <p:cxnSp>
          <p:nvCxnSpPr>
            <p:cNvPr id="43" name="Straight Connector 42"/>
            <p:cNvCxnSpPr>
              <a:stCxn id="31" idx="3"/>
            </p:cNvCxnSpPr>
            <p:nvPr/>
          </p:nvCxnSpPr>
          <p:spPr>
            <a:xfrm flipH="1">
              <a:off x="5453129" y="2466924"/>
              <a:ext cx="1181437" cy="2957566"/>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6"/>
              <a:endCxn id="34" idx="2"/>
            </p:cNvCxnSpPr>
            <p:nvPr/>
          </p:nvCxnSpPr>
          <p:spPr>
            <a:xfrm flipV="1">
              <a:off x="4882590" y="3835914"/>
              <a:ext cx="2619186" cy="93980"/>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4"/>
            </p:cNvCxnSpPr>
            <p:nvPr/>
          </p:nvCxnSpPr>
          <p:spPr>
            <a:xfrm>
              <a:off x="6015081" y="2311914"/>
              <a:ext cx="80919" cy="1625086"/>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6"/>
            </p:cNvCxnSpPr>
            <p:nvPr/>
          </p:nvCxnSpPr>
          <p:spPr>
            <a:xfrm>
              <a:off x="4970872" y="2889995"/>
              <a:ext cx="1125128" cy="1047005"/>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446222" y="3937000"/>
              <a:ext cx="1649778" cy="952500"/>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96000" y="3937000"/>
              <a:ext cx="0" cy="1905000"/>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 idx="2"/>
            </p:cNvCxnSpPr>
            <p:nvPr/>
          </p:nvCxnSpPr>
          <p:spPr>
            <a:xfrm flipH="1" flipV="1">
              <a:off x="6096000" y="3937002"/>
              <a:ext cx="1141778" cy="952498"/>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0" idx="5"/>
              <a:endCxn id="33" idx="1"/>
            </p:cNvCxnSpPr>
            <p:nvPr/>
          </p:nvCxnSpPr>
          <p:spPr>
            <a:xfrm>
              <a:off x="5343755" y="2326647"/>
              <a:ext cx="1444460" cy="3035277"/>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096000" y="2984500"/>
              <a:ext cx="1649778" cy="952500"/>
            </a:xfrm>
            <a:prstGeom prst="line">
              <a:avLst/>
            </a:prstGeom>
            <a:ln w="19050">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7270472" y="2311914"/>
              <a:ext cx="1016000" cy="1015999"/>
            </a:xfrm>
            <a:prstGeom prst="ellipse">
              <a:avLst/>
            </a:prstGeom>
            <a:solidFill>
              <a:schemeClr val="bg2">
                <a:lumMod val="75000"/>
              </a:schemeClr>
            </a:solidFill>
            <a:ln w="19050" cap="flat" cmpd="sng" algn="ctr">
              <a:noFill/>
              <a:prstDash val="solid"/>
            </a:ln>
            <a:effectLst/>
            <a:scene3d>
              <a:camera prst="orthographicFront"/>
              <a:lightRig rig="threePt" dir="t"/>
            </a:scene3d>
            <a:sp3d>
              <a:bevelT prst="angle"/>
              <a:bevelB/>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rgbClr val="EEECE1">
                      <a:lumMod val="25000"/>
                    </a:srgbClr>
                  </a:solidFill>
                </a:rPr>
                <a:t>HEALTH</a:t>
              </a:r>
              <a:endParaRPr lang="en-US" sz="1000" b="1" kern="0" dirty="0">
                <a:solidFill>
                  <a:srgbClr val="EEECE1">
                    <a:lumMod val="25000"/>
                  </a:srgbClr>
                </a:solidFill>
              </a:endParaRPr>
            </a:p>
          </p:txBody>
        </p:sp>
        <p:sp>
          <p:nvSpPr>
            <p:cNvPr id="3" name="Oval 2"/>
            <p:cNvSpPr/>
            <p:nvPr/>
          </p:nvSpPr>
          <p:spPr>
            <a:xfrm>
              <a:off x="7237778" y="4381500"/>
              <a:ext cx="1016000" cy="1016000"/>
            </a:xfrm>
            <a:prstGeom prst="ellipse">
              <a:avLst/>
            </a:prstGeom>
            <a:solidFill>
              <a:schemeClr val="bg2">
                <a:lumMod val="90000"/>
              </a:schemeClr>
            </a:solidFill>
            <a:ln w="1905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chemeClr val="bg2">
                      <a:lumMod val="50000"/>
                    </a:schemeClr>
                  </a:solidFill>
                </a:rPr>
                <a:t>ENVIRONMENT </a:t>
              </a:r>
            </a:p>
            <a:p>
              <a:pPr algn="ctr" defTabSz="514350">
                <a:defRPr/>
              </a:pPr>
              <a:r>
                <a:rPr lang="en-US" sz="1000" b="1" kern="0" dirty="0" smtClean="0">
                  <a:solidFill>
                    <a:schemeClr val="bg2">
                      <a:lumMod val="50000"/>
                    </a:schemeClr>
                  </a:solidFill>
                </a:rPr>
                <a:t>&amp; CLIMAT</a:t>
              </a:r>
              <a:endParaRPr lang="en-US" sz="1000" kern="0" dirty="0">
                <a:solidFill>
                  <a:schemeClr val="bg2">
                    <a:lumMod val="50000"/>
                  </a:schemeClr>
                </a:solidFill>
              </a:endParaRPr>
            </a:p>
          </p:txBody>
        </p:sp>
        <p:sp>
          <p:nvSpPr>
            <p:cNvPr id="4" name="Oval 3"/>
            <p:cNvSpPr/>
            <p:nvPr/>
          </p:nvSpPr>
          <p:spPr>
            <a:xfrm>
              <a:off x="5617503" y="5371498"/>
              <a:ext cx="1016000" cy="1016001"/>
            </a:xfrm>
            <a:prstGeom prst="ellipse">
              <a:avLst/>
            </a:prstGeom>
            <a:solidFill>
              <a:schemeClr val="bg2">
                <a:lumMod val="75000"/>
              </a:schemeClr>
            </a:solidFill>
            <a:ln w="1905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solidFill>
                    <a:schemeClr val="bg2">
                      <a:lumMod val="25000"/>
                    </a:schemeClr>
                  </a:solidFill>
                </a:rPr>
                <a:t>EMPLOYMENT</a:t>
              </a:r>
              <a:endParaRPr lang="en-US" sz="1000" b="1" dirty="0">
                <a:solidFill>
                  <a:schemeClr val="bg2">
                    <a:lumMod val="25000"/>
                  </a:schemeClr>
                </a:solidFill>
              </a:endParaRPr>
            </a:p>
          </p:txBody>
        </p:sp>
        <p:sp>
          <p:nvSpPr>
            <p:cNvPr id="5" name="Oval 4"/>
            <p:cNvSpPr/>
            <p:nvPr/>
          </p:nvSpPr>
          <p:spPr>
            <a:xfrm>
              <a:off x="3833461" y="4482350"/>
              <a:ext cx="1100395" cy="1015999"/>
            </a:xfrm>
            <a:prstGeom prst="ellipse">
              <a:avLst/>
            </a:prstGeom>
            <a:solidFill>
              <a:schemeClr val="bg2">
                <a:lumMod val="50000"/>
              </a:schemeClr>
            </a:solidFill>
            <a:ln w="1905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US" sz="1000" b="1" kern="0" dirty="0" smtClean="0">
                  <a:solidFill>
                    <a:srgbClr val="EEECE1">
                      <a:lumMod val="90000"/>
                    </a:srgbClr>
                  </a:solidFill>
                </a:rPr>
                <a:t>INDUSTRIALISATION</a:t>
              </a:r>
              <a:endParaRPr lang="en-GB" sz="1000" b="1" kern="0" dirty="0">
                <a:solidFill>
                  <a:schemeClr val="bg2">
                    <a:lumMod val="90000"/>
                  </a:schemeClr>
                </a:solidFill>
              </a:endParaRPr>
            </a:p>
          </p:txBody>
        </p:sp>
        <p:sp>
          <p:nvSpPr>
            <p:cNvPr id="6" name="Oval 5"/>
            <p:cNvSpPr/>
            <p:nvPr/>
          </p:nvSpPr>
          <p:spPr>
            <a:xfrm>
              <a:off x="3954872" y="2381996"/>
              <a:ext cx="1016000" cy="1015999"/>
            </a:xfrm>
            <a:prstGeom prst="ellipse">
              <a:avLst/>
            </a:prstGeom>
            <a:solidFill>
              <a:schemeClr val="bg2">
                <a:lumMod val="75000"/>
              </a:schemeClr>
            </a:solidFill>
            <a:ln w="1905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chemeClr val="bg2">
                      <a:lumMod val="25000"/>
                    </a:schemeClr>
                  </a:solidFill>
                </a:rPr>
                <a:t>EDUCATION</a:t>
              </a:r>
              <a:endParaRPr lang="en-US" sz="1000" b="1" kern="0" dirty="0">
                <a:solidFill>
                  <a:schemeClr val="bg2">
                    <a:lumMod val="25000"/>
                  </a:schemeClr>
                </a:solidFill>
              </a:endParaRPr>
            </a:p>
          </p:txBody>
        </p:sp>
        <p:sp>
          <p:nvSpPr>
            <p:cNvPr id="7" name="Oval 6"/>
            <p:cNvSpPr/>
            <p:nvPr/>
          </p:nvSpPr>
          <p:spPr>
            <a:xfrm>
              <a:off x="5507081" y="1295915"/>
              <a:ext cx="1016000" cy="1015999"/>
            </a:xfrm>
            <a:prstGeom prst="ellipse">
              <a:avLst/>
            </a:prstGeom>
            <a:solidFill>
              <a:schemeClr val="bg2">
                <a:lumMod val="50000"/>
              </a:schemeClr>
            </a:solidFill>
            <a:ln w="1905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rgbClr val="EEECE1">
                      <a:lumMod val="90000"/>
                    </a:srgbClr>
                  </a:solidFill>
                </a:rPr>
                <a:t>NEW</a:t>
              </a:r>
            </a:p>
            <a:p>
              <a:pPr algn="ctr" defTabSz="514350">
                <a:defRPr/>
              </a:pPr>
              <a:r>
                <a:rPr lang="en-US" sz="1000" b="1" kern="0" dirty="0" smtClean="0">
                  <a:solidFill>
                    <a:srgbClr val="EEECE1">
                      <a:lumMod val="90000"/>
                    </a:srgbClr>
                  </a:solidFill>
                </a:rPr>
                <a:t>TECHNOLOGIES</a:t>
              </a:r>
              <a:endParaRPr lang="en-US" sz="1000" b="1" kern="0" dirty="0">
                <a:solidFill>
                  <a:srgbClr val="EEECE1">
                    <a:lumMod val="90000"/>
                  </a:srgbClr>
                </a:solidFill>
              </a:endParaRPr>
            </a:p>
          </p:txBody>
        </p:sp>
      </p:grpSp>
      <p:sp>
        <p:nvSpPr>
          <p:cNvPr id="28" name="Title 5"/>
          <p:cNvSpPr>
            <a:spLocks noGrp="1"/>
          </p:cNvSpPr>
          <p:nvPr>
            <p:ph type="title"/>
          </p:nvPr>
        </p:nvSpPr>
        <p:spPr>
          <a:xfrm>
            <a:off x="603957" y="128470"/>
            <a:ext cx="6184553" cy="763525"/>
          </a:xfrm>
        </p:spPr>
        <p:txBody>
          <a:bodyPr/>
          <a:lstStyle/>
          <a:p>
            <a:r>
              <a:rPr lang="en-GB" b="1" dirty="0" smtClean="0"/>
              <a:t>CHALLENGES  TO OVERCOME …</a:t>
            </a:r>
            <a:endParaRPr lang="en-GB" sz="2000" b="1" dirty="0"/>
          </a:p>
        </p:txBody>
      </p:sp>
      <p:pic>
        <p:nvPicPr>
          <p:cNvPr id="29" name="Picture 6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1105" y="2379661"/>
            <a:ext cx="1488715" cy="1428187"/>
          </a:xfrm>
          <a:prstGeom prst="rect">
            <a:avLst/>
          </a:prstGeom>
          <a:ln>
            <a:noFill/>
          </a:ln>
          <a:effectLst>
            <a:outerShdw blurRad="292100" dist="139700" dir="2700000" algn="tl" rotWithShape="0">
              <a:srgbClr val="333333">
                <a:alpha val="65000"/>
              </a:srgbClr>
            </a:outerShdw>
          </a:effectLst>
        </p:spPr>
      </p:pic>
      <p:sp>
        <p:nvSpPr>
          <p:cNvPr id="30" name="Oval 5"/>
          <p:cNvSpPr/>
          <p:nvPr/>
        </p:nvSpPr>
        <p:spPr>
          <a:xfrm>
            <a:off x="1105133" y="1129425"/>
            <a:ext cx="1453105" cy="803710"/>
          </a:xfrm>
          <a:prstGeom prst="ellipse">
            <a:avLst/>
          </a:prstGeom>
          <a:solidFill>
            <a:schemeClr val="bg2">
              <a:lumMod val="90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rgbClr val="EEECE1">
                    <a:lumMod val="50000"/>
                  </a:srgbClr>
                </a:solidFill>
              </a:rPr>
              <a:t>REGIONAL</a:t>
            </a:r>
          </a:p>
          <a:p>
            <a:pPr algn="ctr" defTabSz="514350">
              <a:defRPr/>
            </a:pPr>
            <a:r>
              <a:rPr lang="en-US" sz="1000" b="1" kern="0" dirty="0" smtClean="0">
                <a:solidFill>
                  <a:srgbClr val="EEECE1">
                    <a:lumMod val="50000"/>
                  </a:srgbClr>
                </a:solidFill>
              </a:rPr>
              <a:t>INTEGRATION</a:t>
            </a:r>
            <a:endParaRPr lang="en-US" sz="1000" b="1" kern="0" dirty="0">
              <a:solidFill>
                <a:srgbClr val="EEECE1">
                  <a:lumMod val="50000"/>
                </a:srgbClr>
              </a:solidFill>
            </a:endParaRPr>
          </a:p>
        </p:txBody>
      </p:sp>
      <p:sp>
        <p:nvSpPr>
          <p:cNvPr id="31" name="Oval 5"/>
          <p:cNvSpPr/>
          <p:nvPr/>
        </p:nvSpPr>
        <p:spPr>
          <a:xfrm>
            <a:off x="3978779" y="1240392"/>
            <a:ext cx="1453105" cy="803710"/>
          </a:xfrm>
          <a:prstGeom prst="ellipse">
            <a:avLst/>
          </a:prstGeom>
          <a:solidFill>
            <a:schemeClr val="accent2">
              <a:lumMod val="75000"/>
            </a:schemeClr>
          </a:solidFill>
          <a:ln w="2540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chemeClr val="accent2">
                    <a:lumMod val="40000"/>
                    <a:lumOff val="60000"/>
                  </a:schemeClr>
                </a:solidFill>
              </a:rPr>
              <a:t>GOVERNANCE</a:t>
            </a:r>
            <a:endParaRPr lang="en-US" sz="1000" b="1" kern="0" dirty="0">
              <a:solidFill>
                <a:schemeClr val="accent2">
                  <a:lumMod val="40000"/>
                  <a:lumOff val="60000"/>
                </a:schemeClr>
              </a:solidFill>
            </a:endParaRPr>
          </a:p>
        </p:txBody>
      </p:sp>
      <p:sp>
        <p:nvSpPr>
          <p:cNvPr id="32" name="Oval 5"/>
          <p:cNvSpPr/>
          <p:nvPr/>
        </p:nvSpPr>
        <p:spPr>
          <a:xfrm>
            <a:off x="1272008" y="4169470"/>
            <a:ext cx="1453105" cy="803710"/>
          </a:xfrm>
          <a:prstGeom prst="ellipse">
            <a:avLst/>
          </a:prstGeom>
          <a:solidFill>
            <a:schemeClr val="bg2">
              <a:lumMod val="50000"/>
            </a:schemeClr>
          </a:solidFill>
          <a:ln w="2540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chemeClr val="bg2">
                    <a:lumMod val="90000"/>
                  </a:schemeClr>
                </a:solidFill>
              </a:rPr>
              <a:t>INFRASTRUCTURE</a:t>
            </a:r>
            <a:endParaRPr lang="en-US" sz="1000" b="1" kern="0" dirty="0">
              <a:solidFill>
                <a:schemeClr val="bg2">
                  <a:lumMod val="90000"/>
                </a:schemeClr>
              </a:solidFill>
            </a:endParaRPr>
          </a:p>
        </p:txBody>
      </p:sp>
      <p:sp>
        <p:nvSpPr>
          <p:cNvPr id="33" name="Oval 5"/>
          <p:cNvSpPr/>
          <p:nvPr/>
        </p:nvSpPr>
        <p:spPr>
          <a:xfrm>
            <a:off x="4198532" y="4098800"/>
            <a:ext cx="1453105" cy="803710"/>
          </a:xfrm>
          <a:prstGeom prst="ellipse">
            <a:avLst/>
          </a:prstGeom>
          <a:solidFill>
            <a:schemeClr val="bg2">
              <a:lumMod val="90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rgbClr val="EEECE1">
                    <a:lumMod val="50000"/>
                  </a:srgbClr>
                </a:solidFill>
              </a:rPr>
              <a:t>SUSTAINABLE DEVELOPMENT</a:t>
            </a:r>
            <a:endParaRPr lang="en-US" sz="1000" b="1" kern="0" dirty="0">
              <a:solidFill>
                <a:srgbClr val="EEECE1">
                  <a:lumMod val="50000"/>
                </a:srgbClr>
              </a:solidFill>
            </a:endParaRPr>
          </a:p>
        </p:txBody>
      </p:sp>
      <p:sp>
        <p:nvSpPr>
          <p:cNvPr id="34" name="Oval 1"/>
          <p:cNvSpPr/>
          <p:nvPr/>
        </p:nvSpPr>
        <p:spPr>
          <a:xfrm>
            <a:off x="5439571" y="2611935"/>
            <a:ext cx="1348940" cy="803710"/>
          </a:xfrm>
          <a:prstGeom prst="ellipse">
            <a:avLst/>
          </a:prstGeom>
          <a:solidFill>
            <a:schemeClr val="accent2">
              <a:lumMod val="75000"/>
            </a:schemeClr>
          </a:solidFill>
          <a:ln w="25400" cap="flat" cmpd="sng" algn="ctr">
            <a:noFill/>
            <a:prstDash val="solid"/>
          </a:ln>
          <a:effectLst/>
          <a:scene3d>
            <a:camera prst="orthographicFront"/>
            <a:lightRig rig="threePt" dir="t"/>
          </a:scene3d>
          <a:sp3d>
            <a:bevelT prst="angle"/>
            <a:bevelB/>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chemeClr val="accent2">
                    <a:lumMod val="40000"/>
                    <a:lumOff val="60000"/>
                  </a:schemeClr>
                </a:solidFill>
              </a:rPr>
              <a:t>FOOD </a:t>
            </a:r>
          </a:p>
          <a:p>
            <a:pPr algn="ctr" defTabSz="514350">
              <a:defRPr/>
            </a:pPr>
            <a:r>
              <a:rPr lang="en-US" sz="1000" b="1" kern="0" dirty="0" smtClean="0">
                <a:solidFill>
                  <a:schemeClr val="accent2">
                    <a:lumMod val="40000"/>
                    <a:lumOff val="60000"/>
                  </a:schemeClr>
                </a:solidFill>
              </a:rPr>
              <a:t>SECURITY</a:t>
            </a:r>
            <a:endParaRPr lang="en-US" sz="1000" b="1" kern="0" dirty="0">
              <a:solidFill>
                <a:schemeClr val="accent2">
                  <a:lumMod val="40000"/>
                  <a:lumOff val="60000"/>
                </a:schemeClr>
              </a:solidFill>
            </a:endParaRPr>
          </a:p>
        </p:txBody>
      </p:sp>
      <p:sp>
        <p:nvSpPr>
          <p:cNvPr id="36" name="Oval 5"/>
          <p:cNvSpPr/>
          <p:nvPr/>
        </p:nvSpPr>
        <p:spPr>
          <a:xfrm>
            <a:off x="240450" y="2686278"/>
            <a:ext cx="1453105" cy="803710"/>
          </a:xfrm>
          <a:prstGeom prst="ellipse">
            <a:avLst/>
          </a:prstGeom>
          <a:solidFill>
            <a:schemeClr val="accent2">
              <a:lumMod val="75000"/>
            </a:schemeClr>
          </a:solidFill>
          <a:ln w="25400" cap="flat" cmpd="sng" algn="ctr">
            <a:noFill/>
            <a:prstDash val="solid"/>
          </a:ln>
          <a:effectLst/>
          <a:scene3d>
            <a:camera prst="orthographicFront"/>
            <a:lightRig rig="threePt" dir="t"/>
          </a:scene3d>
          <a:sp3d>
            <a:bevelT prst="angle"/>
          </a:sp3d>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14350">
              <a:defRPr/>
            </a:pPr>
            <a:r>
              <a:rPr lang="en-US" sz="1000" b="1" kern="0" dirty="0" smtClean="0">
                <a:solidFill>
                  <a:schemeClr val="accent2">
                    <a:lumMod val="40000"/>
                    <a:lumOff val="60000"/>
                  </a:schemeClr>
                </a:solidFill>
              </a:rPr>
              <a:t>SECURITY </a:t>
            </a:r>
          </a:p>
        </p:txBody>
      </p:sp>
    </p:spTree>
    <p:custDataLst>
      <p:tags r:id="rId1"/>
    </p:custDataLst>
    <p:extLst>
      <p:ext uri="{BB962C8B-B14F-4D97-AF65-F5344CB8AC3E}">
        <p14:creationId xmlns:p14="http://schemas.microsoft.com/office/powerpoint/2010/main" xmlns="" val="26100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0187" y="281175"/>
            <a:ext cx="4504798" cy="763525"/>
          </a:xfrm>
        </p:spPr>
        <p:txBody>
          <a:bodyPr/>
          <a:lstStyle/>
          <a:p>
            <a:r>
              <a:rPr lang="en-GB" b="1" dirty="0" smtClean="0"/>
              <a:t>THE OPPORTUNITIES</a:t>
            </a:r>
            <a:endParaRPr lang="en-GB" b="1" dirty="0"/>
          </a:p>
        </p:txBody>
      </p:sp>
      <p:sp>
        <p:nvSpPr>
          <p:cNvPr id="7" name="Content Placeholder 6"/>
          <p:cNvSpPr>
            <a:spLocks noGrp="1"/>
          </p:cNvSpPr>
          <p:nvPr>
            <p:ph idx="1"/>
          </p:nvPr>
        </p:nvSpPr>
        <p:spPr>
          <a:xfrm>
            <a:off x="336725" y="1502816"/>
            <a:ext cx="6184553" cy="3206804"/>
          </a:xfrm>
        </p:spPr>
        <p:txBody>
          <a:bodyPr>
            <a:normAutofit/>
          </a:bodyPr>
          <a:lstStyle/>
          <a:p>
            <a:pPr algn="just" defTabSz="914400">
              <a:spcBef>
                <a:spcPts val="0"/>
              </a:spcBef>
              <a:spcAft>
                <a:spcPts val="900"/>
              </a:spcAft>
              <a:buFont typeface="Wingdings" panose="05000000000000000000" pitchFamily="2" charset="2"/>
              <a:buChar char="§"/>
            </a:pPr>
            <a:r>
              <a:rPr lang="en-GB" sz="1350" dirty="0">
                <a:solidFill>
                  <a:srgbClr val="EEECE1">
                    <a:lumMod val="50000"/>
                  </a:srgbClr>
                </a:solidFill>
                <a:latin typeface="Cambria" panose="02040503050406030204" pitchFamily="18" charset="0"/>
              </a:rPr>
              <a:t>Africa is to reach $1.3 billion inhabitants by 2020 and the region is expected to have a larger workforce than either China or India by 2034</a:t>
            </a:r>
          </a:p>
          <a:p>
            <a:pPr algn="just" defTabSz="914400">
              <a:spcBef>
                <a:spcPts val="0"/>
              </a:spcBef>
              <a:spcAft>
                <a:spcPts val="900"/>
              </a:spcAft>
              <a:buFont typeface="Wingdings" panose="05000000000000000000" pitchFamily="2" charset="2"/>
              <a:buChar char="§"/>
            </a:pPr>
            <a:r>
              <a:rPr lang="en-GB" sz="1350" dirty="0">
                <a:solidFill>
                  <a:srgbClr val="EEECE1">
                    <a:lumMod val="50000"/>
                  </a:srgbClr>
                </a:solidFill>
                <a:latin typeface="Cambria" panose="02040503050406030204" pitchFamily="18" charset="0"/>
              </a:rPr>
              <a:t>Consumer-facing industries; infrastructure- related industries; and agriculture are expected to be worth $2.6 trillion in annual revenue by 2020</a:t>
            </a:r>
          </a:p>
          <a:p>
            <a:pPr algn="just" defTabSz="914400">
              <a:spcBef>
                <a:spcPts val="0"/>
              </a:spcBef>
              <a:spcAft>
                <a:spcPts val="900"/>
              </a:spcAft>
              <a:buFont typeface="Wingdings" panose="05000000000000000000" pitchFamily="2" charset="2"/>
              <a:buChar char="§"/>
            </a:pPr>
            <a:r>
              <a:rPr lang="en-GB" sz="1350" dirty="0">
                <a:solidFill>
                  <a:srgbClr val="EEECE1">
                    <a:lumMod val="50000"/>
                  </a:srgbClr>
                </a:solidFill>
                <a:latin typeface="Cambria" panose="02040503050406030204" pitchFamily="18" charset="0"/>
              </a:rPr>
              <a:t>Annually a USD 93 billion investment is required for Africa to meet its infrastructure needs – (44%) for energy, (23 %) for water and sanitation, (20%) for transport, (10 %t) for ICTs and 2.79 billion (3%) for irrigation</a:t>
            </a:r>
          </a:p>
          <a:p>
            <a:pPr algn="just" defTabSz="914400">
              <a:spcBef>
                <a:spcPts val="0"/>
              </a:spcBef>
              <a:spcAft>
                <a:spcPts val="900"/>
              </a:spcAft>
              <a:buFont typeface="Wingdings" panose="05000000000000000000" pitchFamily="2" charset="2"/>
              <a:buChar char="§"/>
            </a:pPr>
            <a:r>
              <a:rPr lang="en-GB" sz="1350" dirty="0">
                <a:solidFill>
                  <a:srgbClr val="EEECE1">
                    <a:lumMod val="50000"/>
                  </a:srgbClr>
                </a:solidFill>
                <a:latin typeface="Cambria" panose="02040503050406030204" pitchFamily="18" charset="0"/>
              </a:rPr>
              <a:t>With 60% of the world’s total amount of uncultivated, arable land, agriculture is the most promising growth opportunity in </a:t>
            </a:r>
            <a:r>
              <a:rPr lang="en-GB" sz="1350" dirty="0" err="1" smtClean="0">
                <a:solidFill>
                  <a:srgbClr val="EEECE1">
                    <a:lumMod val="50000"/>
                  </a:srgbClr>
                </a:solidFill>
                <a:latin typeface="Cambria" panose="02040503050406030204" pitchFamily="18" charset="0"/>
              </a:rPr>
              <a:t>Africa.s</a:t>
            </a:r>
            <a:endParaRPr lang="en-GB" sz="1350" dirty="0">
              <a:solidFill>
                <a:srgbClr val="EEECE1">
                  <a:lumMod val="50000"/>
                </a:srgbClr>
              </a:solidFill>
              <a:latin typeface="Cambria" panose="02040503050406030204" pitchFamily="18" charset="0"/>
            </a:endParaRPr>
          </a:p>
          <a:p>
            <a:pPr algn="just" defTabSz="914400">
              <a:spcBef>
                <a:spcPts val="0"/>
              </a:spcBef>
              <a:spcAft>
                <a:spcPts val="900"/>
              </a:spcAft>
              <a:buFont typeface="Wingdings" panose="05000000000000000000" pitchFamily="2" charset="2"/>
              <a:buChar char="§"/>
            </a:pPr>
            <a:r>
              <a:rPr lang="en-GB" sz="1350" dirty="0">
                <a:solidFill>
                  <a:srgbClr val="EEECE1">
                    <a:lumMod val="50000"/>
                  </a:srgbClr>
                </a:solidFill>
                <a:latin typeface="Cambria" panose="02040503050406030204" pitchFamily="18" charset="0"/>
              </a:rPr>
              <a:t>The African Continental Free Trade Agreement (</a:t>
            </a:r>
            <a:r>
              <a:rPr lang="en-GB" sz="1350" dirty="0" err="1">
                <a:solidFill>
                  <a:srgbClr val="EEECE1">
                    <a:lumMod val="50000"/>
                  </a:srgbClr>
                </a:solidFill>
                <a:latin typeface="Cambria" panose="02040503050406030204" pitchFamily="18" charset="0"/>
              </a:rPr>
              <a:t>AfCFTA</a:t>
            </a:r>
            <a:r>
              <a:rPr lang="en-GB" sz="1350" dirty="0">
                <a:solidFill>
                  <a:srgbClr val="EEECE1">
                    <a:lumMod val="50000"/>
                  </a:srgbClr>
                </a:solidFill>
                <a:latin typeface="Cambria" panose="02040503050406030204" pitchFamily="18" charset="0"/>
              </a:rPr>
              <a:t>) </a:t>
            </a:r>
            <a:r>
              <a:rPr lang="en-GB" sz="1350" dirty="0" smtClean="0">
                <a:solidFill>
                  <a:srgbClr val="EEECE1">
                    <a:lumMod val="50000"/>
                  </a:srgbClr>
                </a:solidFill>
                <a:latin typeface="Cambria" panose="02040503050406030204" pitchFamily="18" charset="0"/>
              </a:rPr>
              <a:t>signed 21 </a:t>
            </a:r>
            <a:r>
              <a:rPr lang="en-GB" sz="1350" dirty="0">
                <a:solidFill>
                  <a:srgbClr val="EEECE1">
                    <a:lumMod val="50000"/>
                  </a:srgbClr>
                </a:solidFill>
                <a:latin typeface="Cambria" panose="02040503050406030204" pitchFamily="18" charset="0"/>
              </a:rPr>
              <a:t>March </a:t>
            </a:r>
            <a:r>
              <a:rPr lang="en-GB" sz="1350" dirty="0" smtClean="0">
                <a:solidFill>
                  <a:srgbClr val="EEECE1">
                    <a:lumMod val="50000"/>
                  </a:srgbClr>
                </a:solidFill>
                <a:latin typeface="Cambria" panose="02040503050406030204" pitchFamily="18" charset="0"/>
              </a:rPr>
              <a:t>2018 </a:t>
            </a:r>
            <a:r>
              <a:rPr lang="en-GB" sz="1350" dirty="0">
                <a:solidFill>
                  <a:srgbClr val="EEECE1">
                    <a:lumMod val="50000"/>
                  </a:srgbClr>
                </a:solidFill>
                <a:latin typeface="Cambria" panose="02040503050406030204" pitchFamily="18" charset="0"/>
              </a:rPr>
              <a:t>between 49 African Union member </a:t>
            </a:r>
            <a:r>
              <a:rPr lang="en-GB" sz="1350" dirty="0" smtClean="0">
                <a:solidFill>
                  <a:srgbClr val="EEECE1">
                    <a:lumMod val="50000"/>
                  </a:srgbClr>
                </a:solidFill>
                <a:latin typeface="Cambria" panose="02040503050406030204" pitchFamily="18" charset="0"/>
              </a:rPr>
              <a:t>states to create </a:t>
            </a:r>
            <a:r>
              <a:rPr lang="en-GB" sz="1350" dirty="0">
                <a:solidFill>
                  <a:srgbClr val="EEECE1">
                    <a:lumMod val="50000"/>
                  </a:srgbClr>
                </a:solidFill>
                <a:latin typeface="Cambria" panose="02040503050406030204" pitchFamily="18" charset="0"/>
              </a:rPr>
              <a:t>a single market followed by free movement and a single-currency </a:t>
            </a:r>
            <a:r>
              <a:rPr lang="en-GB" sz="1350" dirty="0" smtClean="0">
                <a:solidFill>
                  <a:srgbClr val="EEECE1">
                    <a:lumMod val="50000"/>
                  </a:srgbClr>
                </a:solidFill>
                <a:latin typeface="Cambria" panose="02040503050406030204" pitchFamily="18" charset="0"/>
              </a:rPr>
              <a:t>union.</a:t>
            </a:r>
            <a:endParaRPr lang="en-US" sz="1350" dirty="0">
              <a:solidFill>
                <a:srgbClr val="EEECE1">
                  <a:lumMod val="50000"/>
                </a:srgbClr>
              </a:solidFill>
              <a:latin typeface="Cambria" panose="02040503050406030204" pitchFamily="18" charset="0"/>
            </a:endParaRPr>
          </a:p>
        </p:txBody>
      </p:sp>
      <p:grpSp>
        <p:nvGrpSpPr>
          <p:cNvPr id="4" name="Groupe 3"/>
          <p:cNvGrpSpPr/>
          <p:nvPr/>
        </p:nvGrpSpPr>
        <p:grpSpPr>
          <a:xfrm>
            <a:off x="69490" y="81947"/>
            <a:ext cx="1236725" cy="1195037"/>
            <a:chOff x="2109920" y="1350110"/>
            <a:chExt cx="951835" cy="1079727"/>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8" name="Rectangle 7"/>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Tree>
    <p:extLst>
      <p:ext uri="{BB962C8B-B14F-4D97-AF65-F5344CB8AC3E}">
        <p14:creationId xmlns:p14="http://schemas.microsoft.com/office/powerpoint/2010/main" xmlns="" val="428895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302" y="261565"/>
            <a:ext cx="6184553" cy="763525"/>
          </a:xfrm>
        </p:spPr>
        <p:txBody>
          <a:bodyPr/>
          <a:lstStyle/>
          <a:p>
            <a:r>
              <a:rPr lang="en-GB" b="1" dirty="0" smtClean="0"/>
              <a:t>STAKEHOLDERS</a:t>
            </a:r>
            <a:endParaRPr lang="en-GB" b="1" dirty="0"/>
          </a:p>
        </p:txBody>
      </p:sp>
      <p:grpSp>
        <p:nvGrpSpPr>
          <p:cNvPr id="65" name="Group 64"/>
          <p:cNvGrpSpPr>
            <a:grpSpLocks noChangeAspect="1"/>
          </p:cNvGrpSpPr>
          <p:nvPr>
            <p:custDataLst>
              <p:tags r:id="rId1"/>
            </p:custDataLst>
          </p:nvPr>
        </p:nvGrpSpPr>
        <p:grpSpPr>
          <a:xfrm>
            <a:off x="336723" y="1197405"/>
            <a:ext cx="6184554" cy="3684526"/>
            <a:chOff x="1016000" y="666750"/>
            <a:chExt cx="4826001" cy="4826000"/>
          </a:xfrm>
        </p:grpSpPr>
        <p:cxnSp>
          <p:nvCxnSpPr>
            <p:cNvPr id="64" name="Straight Connector 63" hidden="1"/>
            <p:cNvCxnSpPr/>
            <p:nvPr>
              <p:custDataLst>
                <p:tags r:id="rId2"/>
              </p:custDataLst>
            </p:nvPr>
          </p:nvCxnSpPr>
          <p:spPr>
            <a:xfrm flipV="1">
              <a:off x="3429000" y="3079750"/>
              <a:ext cx="0" cy="190500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3" name="Straight Connector 62" hidden="1"/>
            <p:cNvCxnSpPr/>
            <p:nvPr>
              <p:custDataLst>
                <p:tags r:id="rId3"/>
              </p:custDataLst>
            </p:nvPr>
          </p:nvCxnSpPr>
          <p:spPr>
            <a:xfrm flipV="1">
              <a:off x="3429000" y="1732712"/>
              <a:ext cx="1347038" cy="3252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p:custDataLst>
                <p:tags r:id="rId4"/>
              </p:custDataLst>
            </p:nvPr>
          </p:nvCxnSpPr>
          <p:spPr>
            <a:xfrm flipH="1" flipV="1">
              <a:off x="3429000" y="3079750"/>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custDataLst>
                <p:tags r:id="rId5"/>
              </p:custDataLst>
            </p:nvPr>
          </p:nvCxnSpPr>
          <p:spPr>
            <a:xfrm flipH="1">
              <a:off x="3429000"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custDataLst>
                <p:tags r:id="rId6"/>
              </p:custDataLst>
            </p:nvPr>
          </p:nvCxnSpPr>
          <p:spPr>
            <a:xfrm flipH="1">
              <a:off x="3429000" y="3079750"/>
              <a:ext cx="1905000" cy="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9" name="Straight Connector 58" hidden="1"/>
            <p:cNvCxnSpPr/>
            <p:nvPr>
              <p:custDataLst>
                <p:tags r:id="rId7"/>
              </p:custDataLst>
            </p:nvPr>
          </p:nvCxnSpPr>
          <p:spPr>
            <a:xfrm flipH="1">
              <a:off x="4776038"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8" name="Straight Connector 57" hidden="1"/>
            <p:cNvCxnSpPr/>
            <p:nvPr>
              <p:custDataLst>
                <p:tags r:id="rId8"/>
              </p:custDataLst>
            </p:nvPr>
          </p:nvCxnSpPr>
          <p:spPr>
            <a:xfrm flipH="1">
              <a:off x="3429000" y="1732712"/>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7" name="Straight Connector 56" hidden="1"/>
            <p:cNvCxnSpPr/>
            <p:nvPr>
              <p:custDataLst>
                <p:tags r:id="rId9"/>
              </p:custDataLst>
            </p:nvPr>
          </p:nvCxnSpPr>
          <p:spPr>
            <a:xfrm>
              <a:off x="4776038"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6" name="Straight Connector 55" hidden="1"/>
            <p:cNvCxnSpPr/>
            <p:nvPr>
              <p:custDataLst>
                <p:tags r:id="rId10"/>
              </p:custDataLst>
            </p:nvPr>
          </p:nvCxnSpPr>
          <p:spPr>
            <a:xfrm>
              <a:off x="3429000" y="1174750"/>
              <a:ext cx="0" cy="190500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p:custDataLst>
                <p:tags r:id="rId11"/>
              </p:custDataLst>
            </p:nvPr>
          </p:nvCxnSpPr>
          <p:spPr>
            <a:xfrm>
              <a:off x="3429000"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p:custDataLst>
                <p:tags r:id="rId12"/>
              </p:custDataLst>
            </p:nvPr>
          </p:nvCxnSpPr>
          <p:spPr>
            <a:xfrm>
              <a:off x="2081962" y="1732712"/>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p:custDataLst>
                <p:tags r:id="rId13"/>
              </p:custDataLst>
            </p:nvPr>
          </p:nvCxnSpPr>
          <p:spPr>
            <a:xfrm flipV="1">
              <a:off x="2081962"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custDataLst>
                <p:tags r:id="rId14"/>
              </p:custDataLst>
            </p:nvPr>
          </p:nvCxnSpPr>
          <p:spPr>
            <a:xfrm>
              <a:off x="1524000" y="3079750"/>
              <a:ext cx="1905000" cy="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custDataLst>
                <p:tags r:id="rId15"/>
              </p:custDataLst>
            </p:nvPr>
          </p:nvCxnSpPr>
          <p:spPr>
            <a:xfrm flipV="1">
              <a:off x="1524000"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p:custDataLst>
                <p:tags r:id="rId16"/>
              </p:custDataLst>
            </p:nvPr>
          </p:nvCxnSpPr>
          <p:spPr>
            <a:xfrm flipV="1">
              <a:off x="2081962" y="3079750"/>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p:custDataLst>
                <p:tags r:id="rId17"/>
              </p:custDataLst>
            </p:nvPr>
          </p:nvCxnSpPr>
          <p:spPr>
            <a:xfrm flipH="1" flipV="1">
              <a:off x="1524000"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p:custDataLst>
                <p:tags r:id="rId18"/>
              </p:custDataLst>
            </p:nvPr>
          </p:nvCxnSpPr>
          <p:spPr>
            <a:xfrm flipV="1">
              <a:off x="3429000" y="3079750"/>
              <a:ext cx="0" cy="190500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p:custDataLst>
                <p:tags r:id="rId19"/>
              </p:custDataLst>
            </p:nvPr>
          </p:nvCxnSpPr>
          <p:spPr>
            <a:xfrm flipH="1" flipV="1">
              <a:off x="2081962"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p:custDataLst>
                <p:tags r:id="rId20"/>
              </p:custDataLst>
            </p:nvPr>
          </p:nvCxnSpPr>
          <p:spPr>
            <a:xfrm flipH="1" flipV="1">
              <a:off x="3429000" y="3079750"/>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p:custDataLst>
                <p:tags r:id="rId21"/>
              </p:custDataLst>
            </p:nvPr>
          </p:nvCxnSpPr>
          <p:spPr>
            <a:xfrm flipH="1">
              <a:off x="3429000"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custDataLst>
                <p:tags r:id="rId22"/>
              </p:custDataLst>
            </p:nvPr>
          </p:nvCxnSpPr>
          <p:spPr>
            <a:xfrm flipH="1">
              <a:off x="3429000" y="3079750"/>
              <a:ext cx="1905000" cy="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p:custDataLst>
                <p:tags r:id="rId23"/>
              </p:custDataLst>
            </p:nvPr>
          </p:nvCxnSpPr>
          <p:spPr>
            <a:xfrm flipH="1">
              <a:off x="4776038"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custDataLst>
                <p:tags r:id="rId24"/>
              </p:custDataLst>
            </p:nvPr>
          </p:nvCxnSpPr>
          <p:spPr>
            <a:xfrm flipH="1">
              <a:off x="3429000" y="1732712"/>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custDataLst>
                <p:tags r:id="rId25"/>
              </p:custDataLst>
            </p:nvPr>
          </p:nvCxnSpPr>
          <p:spPr>
            <a:xfrm>
              <a:off x="4776038"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6"/>
              </p:custDataLst>
            </p:nvPr>
          </p:nvCxnSpPr>
          <p:spPr>
            <a:xfrm>
              <a:off x="3429000" y="1174750"/>
              <a:ext cx="0" cy="1905000"/>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p:custDataLst>
                <p:tags r:id="rId27"/>
              </p:custDataLst>
            </p:nvPr>
          </p:nvCxnSpPr>
          <p:spPr>
            <a:xfrm>
              <a:off x="3429000"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8"/>
              </p:custDataLst>
            </p:nvPr>
          </p:nvCxnSpPr>
          <p:spPr>
            <a:xfrm>
              <a:off x="2075573" y="1736918"/>
              <a:ext cx="1347038" cy="1347038"/>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custDataLst>
                <p:tags r:id="rId29"/>
              </p:custDataLst>
            </p:nvPr>
          </p:nvCxnSpPr>
          <p:spPr>
            <a:xfrm flipV="1">
              <a:off x="2081962"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30"/>
              </p:custDataLst>
            </p:nvPr>
          </p:nvCxnSpPr>
          <p:spPr>
            <a:xfrm>
              <a:off x="1524000" y="3079750"/>
              <a:ext cx="1905000" cy="0"/>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p:custDataLst>
                <p:tags r:id="rId31"/>
              </p:custDataLst>
            </p:nvPr>
          </p:nvCxnSpPr>
          <p:spPr>
            <a:xfrm flipV="1">
              <a:off x="1524000"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32"/>
              </p:custDataLst>
            </p:nvPr>
          </p:nvCxnSpPr>
          <p:spPr>
            <a:xfrm flipV="1">
              <a:off x="2081962" y="3079750"/>
              <a:ext cx="1347038" cy="1347038"/>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p:custDataLst>
                <p:tags r:id="rId33"/>
              </p:custDataLst>
            </p:nvPr>
          </p:nvCxnSpPr>
          <p:spPr>
            <a:xfrm flipH="1" flipV="1">
              <a:off x="1524000"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34"/>
              </p:custDataLst>
            </p:nvPr>
          </p:nvCxnSpPr>
          <p:spPr>
            <a:xfrm flipV="1">
              <a:off x="3429000" y="3079750"/>
              <a:ext cx="0" cy="1905000"/>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p:custDataLst>
                <p:tags r:id="rId35"/>
              </p:custDataLst>
            </p:nvPr>
          </p:nvCxnSpPr>
          <p:spPr>
            <a:xfrm flipH="1" flipV="1">
              <a:off x="2081962"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36"/>
              </p:custDataLst>
            </p:nvPr>
          </p:nvCxnSpPr>
          <p:spPr>
            <a:xfrm flipH="1" flipV="1">
              <a:off x="3429000" y="3079750"/>
              <a:ext cx="1347038" cy="1347038"/>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custDataLst>
                <p:tags r:id="rId37"/>
              </p:custDataLst>
            </p:nvPr>
          </p:nvCxnSpPr>
          <p:spPr>
            <a:xfrm flipH="1">
              <a:off x="3429000"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38"/>
              </p:custDataLst>
            </p:nvPr>
          </p:nvCxnSpPr>
          <p:spPr>
            <a:xfrm flipH="1">
              <a:off x="3429000" y="3079750"/>
              <a:ext cx="1905000" cy="0"/>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custDataLst>
                <p:tags r:id="rId39"/>
              </p:custDataLst>
            </p:nvPr>
          </p:nvCxnSpPr>
          <p:spPr>
            <a:xfrm flipH="1">
              <a:off x="4776038"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0"/>
              </p:custDataLst>
            </p:nvPr>
          </p:nvCxnSpPr>
          <p:spPr>
            <a:xfrm flipH="1">
              <a:off x="3429000" y="1732712"/>
              <a:ext cx="1347038" cy="1347038"/>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p:custDataLst>
                <p:tags r:id="rId41"/>
              </p:custDataLst>
            </p:nvPr>
          </p:nvCxnSpPr>
          <p:spPr>
            <a:xfrm>
              <a:off x="4776038"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Oval 3"/>
            <p:cNvSpPr/>
            <p:nvPr>
              <p:custDataLst>
                <p:tags r:id="rId42"/>
              </p:custDataLst>
            </p:nvPr>
          </p:nvSpPr>
          <p:spPr>
            <a:xfrm>
              <a:off x="4268038" y="1224712"/>
              <a:ext cx="1016000" cy="1016000"/>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States</a:t>
              </a:r>
              <a:endParaRPr lang="en-US" sz="1400" dirty="0">
                <a:solidFill>
                  <a:schemeClr val="bg2">
                    <a:lumMod val="25000"/>
                  </a:schemeClr>
                </a:solidFill>
                <a:effectLst>
                  <a:glow>
                    <a:scrgbClr r="0" g="0" b="0"/>
                  </a:glow>
                </a:effectLst>
              </a:endParaRPr>
            </a:p>
          </p:txBody>
        </p:sp>
        <p:sp>
          <p:nvSpPr>
            <p:cNvPr id="5" name="Oval 4"/>
            <p:cNvSpPr/>
            <p:nvPr>
              <p:custDataLst>
                <p:tags r:id="rId43"/>
              </p:custDataLst>
            </p:nvPr>
          </p:nvSpPr>
          <p:spPr>
            <a:xfrm>
              <a:off x="4620606" y="2571750"/>
              <a:ext cx="1221395" cy="1016000"/>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Research Institutes &amp; Universities</a:t>
              </a:r>
              <a:endParaRPr lang="en-US" sz="1400" dirty="0">
                <a:solidFill>
                  <a:schemeClr val="bg2">
                    <a:lumMod val="25000"/>
                  </a:schemeClr>
                </a:solidFill>
                <a:effectLst>
                  <a:glow>
                    <a:scrgbClr r="0" g="0" b="0"/>
                  </a:glow>
                </a:effectLst>
              </a:endParaRPr>
            </a:p>
          </p:txBody>
        </p:sp>
        <p:sp>
          <p:nvSpPr>
            <p:cNvPr id="6" name="Oval 5"/>
            <p:cNvSpPr/>
            <p:nvPr>
              <p:custDataLst>
                <p:tags r:id="rId44"/>
              </p:custDataLst>
            </p:nvPr>
          </p:nvSpPr>
          <p:spPr>
            <a:xfrm>
              <a:off x="4268038" y="3918788"/>
              <a:ext cx="1305851"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Regional &amp; International Organizations</a:t>
              </a:r>
              <a:endParaRPr lang="en-US" sz="1400" dirty="0">
                <a:solidFill>
                  <a:schemeClr val="bg2">
                    <a:lumMod val="25000"/>
                  </a:schemeClr>
                </a:solidFill>
                <a:effectLst>
                  <a:glow>
                    <a:scrgbClr r="0" g="0" b="0"/>
                  </a:glow>
                </a:effectLst>
              </a:endParaRPr>
            </a:p>
          </p:txBody>
        </p:sp>
        <p:sp>
          <p:nvSpPr>
            <p:cNvPr id="7" name="Oval 6"/>
            <p:cNvSpPr/>
            <p:nvPr>
              <p:custDataLst>
                <p:tags r:id="rId45"/>
              </p:custDataLst>
            </p:nvPr>
          </p:nvSpPr>
          <p:spPr>
            <a:xfrm>
              <a:off x="2883488" y="4422581"/>
              <a:ext cx="1103803"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Corporates</a:t>
              </a:r>
              <a:endParaRPr lang="en-US" sz="1400" dirty="0">
                <a:solidFill>
                  <a:schemeClr val="bg2">
                    <a:lumMod val="25000"/>
                  </a:schemeClr>
                </a:solidFill>
                <a:effectLst>
                  <a:glow>
                    <a:scrgbClr r="0" g="0" b="0"/>
                  </a:glow>
                </a:effectLst>
              </a:endParaRPr>
            </a:p>
          </p:txBody>
        </p:sp>
        <p:sp>
          <p:nvSpPr>
            <p:cNvPr id="8" name="Oval 7"/>
            <p:cNvSpPr/>
            <p:nvPr>
              <p:custDataLst>
                <p:tags r:id="rId46"/>
              </p:custDataLst>
            </p:nvPr>
          </p:nvSpPr>
          <p:spPr>
            <a:xfrm>
              <a:off x="1403272" y="3918788"/>
              <a:ext cx="1186690"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Diaspora</a:t>
              </a:r>
              <a:endParaRPr lang="en-US" sz="1400" dirty="0">
                <a:solidFill>
                  <a:schemeClr val="bg2">
                    <a:lumMod val="25000"/>
                  </a:schemeClr>
                </a:solidFill>
                <a:effectLst>
                  <a:glow>
                    <a:scrgbClr r="0" g="0" b="0"/>
                  </a:glow>
                </a:effectLst>
              </a:endParaRPr>
            </a:p>
          </p:txBody>
        </p:sp>
        <p:sp>
          <p:nvSpPr>
            <p:cNvPr id="9" name="Oval 8"/>
            <p:cNvSpPr/>
            <p:nvPr>
              <p:custDataLst>
                <p:tags r:id="rId47"/>
              </p:custDataLst>
            </p:nvPr>
          </p:nvSpPr>
          <p:spPr>
            <a:xfrm>
              <a:off x="1045790" y="2571750"/>
              <a:ext cx="1286617"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Communities</a:t>
              </a:r>
              <a:endParaRPr lang="en-US" sz="1400" dirty="0">
                <a:solidFill>
                  <a:schemeClr val="bg2">
                    <a:lumMod val="25000"/>
                  </a:schemeClr>
                </a:solidFill>
                <a:effectLst>
                  <a:glow>
                    <a:scrgbClr r="0" g="0" b="0"/>
                  </a:glow>
                </a:effectLst>
              </a:endParaRPr>
            </a:p>
          </p:txBody>
        </p:sp>
        <p:sp>
          <p:nvSpPr>
            <p:cNvPr id="10" name="Oval 9"/>
            <p:cNvSpPr/>
            <p:nvPr>
              <p:custDataLst>
                <p:tags r:id="rId48"/>
              </p:custDataLst>
            </p:nvPr>
          </p:nvSpPr>
          <p:spPr>
            <a:xfrm>
              <a:off x="1573962" y="1224712"/>
              <a:ext cx="1016000" cy="1016000"/>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Civil Societies</a:t>
              </a:r>
              <a:endParaRPr lang="en-US" sz="1400" dirty="0">
                <a:solidFill>
                  <a:schemeClr val="bg2">
                    <a:lumMod val="25000"/>
                  </a:schemeClr>
                </a:solidFill>
                <a:effectLst>
                  <a:glow>
                    <a:scrgbClr r="0" g="0" b="0"/>
                  </a:glow>
                </a:effectLst>
              </a:endParaRPr>
            </a:p>
          </p:txBody>
        </p:sp>
        <p:sp>
          <p:nvSpPr>
            <p:cNvPr id="11" name="Oval 10"/>
            <p:cNvSpPr/>
            <p:nvPr>
              <p:custDataLst>
                <p:tags r:id="rId49"/>
              </p:custDataLst>
            </p:nvPr>
          </p:nvSpPr>
          <p:spPr>
            <a:xfrm>
              <a:off x="2860062" y="712509"/>
              <a:ext cx="1157531"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dirty="0" smtClean="0">
                  <a:solidFill>
                    <a:schemeClr val="bg2">
                      <a:lumMod val="25000"/>
                    </a:schemeClr>
                  </a:solidFill>
                  <a:effectLst>
                    <a:glow>
                      <a:scrgbClr r="0" g="0" b="0"/>
                    </a:glow>
                  </a:effectLst>
                </a:rPr>
                <a:t>Financial Partners</a:t>
              </a:r>
              <a:endParaRPr lang="en-US" sz="1400" dirty="0">
                <a:solidFill>
                  <a:schemeClr val="bg2">
                    <a:lumMod val="25000"/>
                  </a:schemeClr>
                </a:solidFill>
                <a:effectLst>
                  <a:glow>
                    <a:scrgbClr r="0" g="0" b="0"/>
                  </a:glow>
                </a:effectLst>
              </a:endParaRPr>
            </a:p>
          </p:txBody>
        </p:sp>
        <p:sp>
          <p:nvSpPr>
            <p:cNvPr id="12" name="Oval 11" hidden="1"/>
            <p:cNvSpPr/>
            <p:nvPr>
              <p:custDataLst>
                <p:tags r:id="rId50"/>
              </p:custDataLst>
            </p:nvPr>
          </p:nvSpPr>
          <p:spPr>
            <a:xfrm>
              <a:off x="4268038" y="1224712"/>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13" name="Oval 12" hidden="1"/>
            <p:cNvSpPr/>
            <p:nvPr>
              <p:custDataLst>
                <p:tags r:id="rId51"/>
              </p:custDataLst>
            </p:nvPr>
          </p:nvSpPr>
          <p:spPr>
            <a:xfrm>
              <a:off x="4826000" y="2571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14" name="Oval 13" hidden="1"/>
            <p:cNvSpPr/>
            <p:nvPr>
              <p:custDataLst>
                <p:tags r:id="rId52"/>
              </p:custDataLst>
            </p:nvPr>
          </p:nvSpPr>
          <p:spPr>
            <a:xfrm>
              <a:off x="4268038" y="3918788"/>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15" name="Oval 14" hidden="1"/>
            <p:cNvSpPr/>
            <p:nvPr>
              <p:custDataLst>
                <p:tags r:id="rId53"/>
              </p:custDataLst>
            </p:nvPr>
          </p:nvSpPr>
          <p:spPr>
            <a:xfrm>
              <a:off x="2921000" y="4476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16" name="Oval 15" hidden="1"/>
            <p:cNvSpPr/>
            <p:nvPr>
              <p:custDataLst>
                <p:tags r:id="rId54"/>
              </p:custDataLst>
            </p:nvPr>
          </p:nvSpPr>
          <p:spPr>
            <a:xfrm>
              <a:off x="1573962" y="3918788"/>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17" name="Oval 16" hidden="1"/>
            <p:cNvSpPr/>
            <p:nvPr>
              <p:custDataLst>
                <p:tags r:id="rId55"/>
              </p:custDataLst>
            </p:nvPr>
          </p:nvSpPr>
          <p:spPr>
            <a:xfrm>
              <a:off x="1016000" y="2571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18" name="Oval 17" hidden="1"/>
            <p:cNvSpPr/>
            <p:nvPr>
              <p:custDataLst>
                <p:tags r:id="rId56"/>
              </p:custDataLst>
            </p:nvPr>
          </p:nvSpPr>
          <p:spPr>
            <a:xfrm>
              <a:off x="1573962" y="1224712"/>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19" name="Oval 18" hidden="1"/>
            <p:cNvSpPr/>
            <p:nvPr>
              <p:custDataLst>
                <p:tags r:id="rId57"/>
              </p:custDataLst>
            </p:nvPr>
          </p:nvSpPr>
          <p:spPr>
            <a:xfrm>
              <a:off x="2921000" y="666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20" name="Oval 19" hidden="1"/>
            <p:cNvSpPr/>
            <p:nvPr>
              <p:custDataLst>
                <p:tags r:id="rId58"/>
              </p:custDataLst>
            </p:nvPr>
          </p:nvSpPr>
          <p:spPr>
            <a:xfrm>
              <a:off x="4268038" y="1224712"/>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21" name="Oval 20" hidden="1"/>
            <p:cNvSpPr/>
            <p:nvPr>
              <p:custDataLst>
                <p:tags r:id="rId59"/>
              </p:custDataLst>
            </p:nvPr>
          </p:nvSpPr>
          <p:spPr>
            <a:xfrm>
              <a:off x="4826000" y="2571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22" name="Oval 21" hidden="1"/>
            <p:cNvSpPr/>
            <p:nvPr>
              <p:custDataLst>
                <p:tags r:id="rId60"/>
              </p:custDataLst>
            </p:nvPr>
          </p:nvSpPr>
          <p:spPr>
            <a:xfrm>
              <a:off x="4268038" y="3918788"/>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sp>
          <p:nvSpPr>
            <p:cNvPr id="23" name="Oval 22" hidden="1"/>
            <p:cNvSpPr/>
            <p:nvPr>
              <p:custDataLst>
                <p:tags r:id="rId61"/>
              </p:custDataLst>
            </p:nvPr>
          </p:nvSpPr>
          <p:spPr>
            <a:xfrm>
              <a:off x="2921000" y="4476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400" smtClean="0">
                  <a:solidFill>
                    <a:srgbClr val="FFFFFF"/>
                  </a:solidFill>
                  <a:effectLst>
                    <a:glow>
                      <a:scrgbClr r="0" g="0" b="0"/>
                    </a:glow>
                  </a:effectLst>
                </a:rPr>
                <a:t>Text</a:t>
              </a:r>
              <a:endParaRPr lang="en-US" sz="1400">
                <a:solidFill>
                  <a:srgbClr val="FFFFFF"/>
                </a:solidFill>
                <a:effectLst>
                  <a:glow>
                    <a:scrgbClr r="0" g="0" b="0"/>
                  </a:glow>
                </a:effectLst>
              </a:endParaRPr>
            </a:p>
          </p:txBody>
        </p:sp>
      </p:grpSp>
      <p:grpSp>
        <p:nvGrpSpPr>
          <p:cNvPr id="67" name="Groupe 66"/>
          <p:cNvGrpSpPr/>
          <p:nvPr/>
        </p:nvGrpSpPr>
        <p:grpSpPr>
          <a:xfrm>
            <a:off x="2965675" y="2600525"/>
            <a:ext cx="951835" cy="1079727"/>
            <a:chOff x="2109920" y="1350110"/>
            <a:chExt cx="951835" cy="1079727"/>
          </a:xfrm>
        </p:grpSpPr>
        <p:pic>
          <p:nvPicPr>
            <p:cNvPr id="68" name="Picture 2"/>
            <p:cNvPicPr>
              <a:picLocks noChangeAspect="1" noChangeArrowheads="1"/>
            </p:cNvPicPr>
            <p:nvPr/>
          </p:nvPicPr>
          <p:blipFill>
            <a:blip r:embed="rId63"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69" name="Rectangle 68"/>
            <p:cNvSpPr/>
            <p:nvPr/>
          </p:nvSpPr>
          <p:spPr>
            <a:xfrm>
              <a:off x="2241931" y="2152838"/>
              <a:ext cx="797526" cy="276999"/>
            </a:xfrm>
            <a:prstGeom prst="rect">
              <a:avLst/>
            </a:prstGeom>
          </p:spPr>
          <p:txBody>
            <a:bodyPr wrap="none">
              <a:spAutoFit/>
            </a:bodyPr>
            <a:lstStyle/>
            <a:p>
              <a:pPr algn="ctr"/>
              <a:r>
                <a:rPr lang="en-US" sz="1200" b="1" dirty="0">
                  <a:solidFill>
                    <a:srgbClr val="FFC000"/>
                  </a:solidFill>
                  <a:effectLst>
                    <a:glow>
                      <a:scrgbClr r="0" g="0" b="0"/>
                    </a:glow>
                  </a:effectLst>
                </a:rPr>
                <a:t>WAGADU</a:t>
              </a:r>
            </a:p>
          </p:txBody>
        </p:sp>
      </p:grpSp>
      <p:grpSp>
        <p:nvGrpSpPr>
          <p:cNvPr id="70" name="Groupe 69"/>
          <p:cNvGrpSpPr/>
          <p:nvPr/>
        </p:nvGrpSpPr>
        <p:grpSpPr>
          <a:xfrm>
            <a:off x="69490" y="81947"/>
            <a:ext cx="1236725" cy="1195037"/>
            <a:chOff x="2109920" y="1350110"/>
            <a:chExt cx="951835" cy="1079727"/>
          </a:xfrm>
        </p:grpSpPr>
        <p:pic>
          <p:nvPicPr>
            <p:cNvPr id="71" name="Picture 2"/>
            <p:cNvPicPr>
              <a:picLocks noChangeAspect="1" noChangeArrowheads="1"/>
            </p:cNvPicPr>
            <p:nvPr/>
          </p:nvPicPr>
          <p:blipFill>
            <a:blip r:embed="rId64"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72" name="Rectangle 71"/>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Tree>
    <p:extLst>
      <p:ext uri="{BB962C8B-B14F-4D97-AF65-F5344CB8AC3E}">
        <p14:creationId xmlns:p14="http://schemas.microsoft.com/office/powerpoint/2010/main" xmlns="" val="61199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597" y="281175"/>
            <a:ext cx="4199388" cy="763525"/>
          </a:xfrm>
        </p:spPr>
        <p:txBody>
          <a:bodyPr/>
          <a:lstStyle/>
          <a:p>
            <a:r>
              <a:rPr lang="en-GB" b="1" dirty="0"/>
              <a:t>ADVISORY BOARD</a:t>
            </a:r>
          </a:p>
        </p:txBody>
      </p:sp>
      <p:grpSp>
        <p:nvGrpSpPr>
          <p:cNvPr id="65" name="Group 64"/>
          <p:cNvGrpSpPr>
            <a:grpSpLocks noChangeAspect="1"/>
          </p:cNvGrpSpPr>
          <p:nvPr>
            <p:custDataLst>
              <p:tags r:id="rId1"/>
            </p:custDataLst>
          </p:nvPr>
        </p:nvGrpSpPr>
        <p:grpSpPr>
          <a:xfrm>
            <a:off x="407124" y="1346491"/>
            <a:ext cx="5993672" cy="3564765"/>
            <a:chOff x="1016000" y="666750"/>
            <a:chExt cx="4826001" cy="4826000"/>
          </a:xfrm>
        </p:grpSpPr>
        <p:cxnSp>
          <p:nvCxnSpPr>
            <p:cNvPr id="64" name="Straight Connector 63" hidden="1"/>
            <p:cNvCxnSpPr/>
            <p:nvPr>
              <p:custDataLst>
                <p:tags r:id="rId2"/>
              </p:custDataLst>
            </p:nvPr>
          </p:nvCxnSpPr>
          <p:spPr>
            <a:xfrm flipV="1">
              <a:off x="3429000" y="3079750"/>
              <a:ext cx="0" cy="190500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3" name="Straight Connector 62" hidden="1"/>
            <p:cNvCxnSpPr/>
            <p:nvPr>
              <p:custDataLst>
                <p:tags r:id="rId3"/>
              </p:custDataLst>
            </p:nvPr>
          </p:nvCxnSpPr>
          <p:spPr>
            <a:xfrm flipV="1">
              <a:off x="3429000" y="1732712"/>
              <a:ext cx="1347038" cy="3252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p:custDataLst>
                <p:tags r:id="rId4"/>
              </p:custDataLst>
            </p:nvPr>
          </p:nvCxnSpPr>
          <p:spPr>
            <a:xfrm flipH="1" flipV="1">
              <a:off x="3429000" y="3079750"/>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custDataLst>
                <p:tags r:id="rId5"/>
              </p:custDataLst>
            </p:nvPr>
          </p:nvCxnSpPr>
          <p:spPr>
            <a:xfrm flipH="1">
              <a:off x="3429000"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custDataLst>
                <p:tags r:id="rId6"/>
              </p:custDataLst>
            </p:nvPr>
          </p:nvCxnSpPr>
          <p:spPr>
            <a:xfrm flipH="1">
              <a:off x="3429000" y="3079750"/>
              <a:ext cx="1905000" cy="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9" name="Straight Connector 58" hidden="1"/>
            <p:cNvCxnSpPr/>
            <p:nvPr>
              <p:custDataLst>
                <p:tags r:id="rId7"/>
              </p:custDataLst>
            </p:nvPr>
          </p:nvCxnSpPr>
          <p:spPr>
            <a:xfrm flipH="1">
              <a:off x="4776038"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8" name="Straight Connector 57" hidden="1"/>
            <p:cNvCxnSpPr/>
            <p:nvPr>
              <p:custDataLst>
                <p:tags r:id="rId8"/>
              </p:custDataLst>
            </p:nvPr>
          </p:nvCxnSpPr>
          <p:spPr>
            <a:xfrm flipH="1">
              <a:off x="3429000" y="1732712"/>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7" name="Straight Connector 56" hidden="1"/>
            <p:cNvCxnSpPr/>
            <p:nvPr>
              <p:custDataLst>
                <p:tags r:id="rId9"/>
              </p:custDataLst>
            </p:nvPr>
          </p:nvCxnSpPr>
          <p:spPr>
            <a:xfrm>
              <a:off x="4776038"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6" name="Straight Connector 55" hidden="1"/>
            <p:cNvCxnSpPr/>
            <p:nvPr>
              <p:custDataLst>
                <p:tags r:id="rId10"/>
              </p:custDataLst>
            </p:nvPr>
          </p:nvCxnSpPr>
          <p:spPr>
            <a:xfrm>
              <a:off x="3429000" y="1174750"/>
              <a:ext cx="0" cy="190500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p:custDataLst>
                <p:tags r:id="rId11"/>
              </p:custDataLst>
            </p:nvPr>
          </p:nvCxnSpPr>
          <p:spPr>
            <a:xfrm>
              <a:off x="3429000"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p:custDataLst>
                <p:tags r:id="rId12"/>
              </p:custDataLst>
            </p:nvPr>
          </p:nvCxnSpPr>
          <p:spPr>
            <a:xfrm>
              <a:off x="2081962" y="1732712"/>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p:custDataLst>
                <p:tags r:id="rId13"/>
              </p:custDataLst>
            </p:nvPr>
          </p:nvCxnSpPr>
          <p:spPr>
            <a:xfrm flipV="1">
              <a:off x="2081962"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custDataLst>
                <p:tags r:id="rId14"/>
              </p:custDataLst>
            </p:nvPr>
          </p:nvCxnSpPr>
          <p:spPr>
            <a:xfrm>
              <a:off x="1524000" y="3079750"/>
              <a:ext cx="1905000" cy="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custDataLst>
                <p:tags r:id="rId15"/>
              </p:custDataLst>
            </p:nvPr>
          </p:nvCxnSpPr>
          <p:spPr>
            <a:xfrm flipV="1">
              <a:off x="1524000"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p:custDataLst>
                <p:tags r:id="rId16"/>
              </p:custDataLst>
            </p:nvPr>
          </p:nvCxnSpPr>
          <p:spPr>
            <a:xfrm flipV="1">
              <a:off x="2081962" y="3079750"/>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p:custDataLst>
                <p:tags r:id="rId17"/>
              </p:custDataLst>
            </p:nvPr>
          </p:nvCxnSpPr>
          <p:spPr>
            <a:xfrm flipH="1" flipV="1">
              <a:off x="1524000"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p:custDataLst>
                <p:tags r:id="rId18"/>
              </p:custDataLst>
            </p:nvPr>
          </p:nvCxnSpPr>
          <p:spPr>
            <a:xfrm flipV="1">
              <a:off x="3429000" y="3079750"/>
              <a:ext cx="0" cy="190500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p:custDataLst>
                <p:tags r:id="rId19"/>
              </p:custDataLst>
            </p:nvPr>
          </p:nvCxnSpPr>
          <p:spPr>
            <a:xfrm flipH="1" flipV="1">
              <a:off x="2081962"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p:custDataLst>
                <p:tags r:id="rId20"/>
              </p:custDataLst>
            </p:nvPr>
          </p:nvCxnSpPr>
          <p:spPr>
            <a:xfrm flipH="1" flipV="1">
              <a:off x="3429000" y="3079750"/>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p:custDataLst>
                <p:tags r:id="rId21"/>
              </p:custDataLst>
            </p:nvPr>
          </p:nvCxnSpPr>
          <p:spPr>
            <a:xfrm flipH="1">
              <a:off x="3429000"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custDataLst>
                <p:tags r:id="rId22"/>
              </p:custDataLst>
            </p:nvPr>
          </p:nvCxnSpPr>
          <p:spPr>
            <a:xfrm flipH="1">
              <a:off x="3429000" y="3079750"/>
              <a:ext cx="1905000" cy="0"/>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p:custDataLst>
                <p:tags r:id="rId23"/>
              </p:custDataLst>
            </p:nvPr>
          </p:nvCxnSpPr>
          <p:spPr>
            <a:xfrm flipH="1">
              <a:off x="4776038"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custDataLst>
                <p:tags r:id="rId24"/>
              </p:custDataLst>
            </p:nvPr>
          </p:nvCxnSpPr>
          <p:spPr>
            <a:xfrm flipH="1">
              <a:off x="3429000" y="1732712"/>
              <a:ext cx="1347038"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custDataLst>
                <p:tags r:id="rId25"/>
              </p:custDataLst>
            </p:nvPr>
          </p:nvCxnSpPr>
          <p:spPr>
            <a:xfrm>
              <a:off x="4776038"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1" idx="4"/>
            </p:cNvCxnSpPr>
            <p:nvPr>
              <p:custDataLst>
                <p:tags r:id="rId26"/>
              </p:custDataLst>
            </p:nvPr>
          </p:nvCxnSpPr>
          <p:spPr>
            <a:xfrm flipH="1">
              <a:off x="3429000" y="1728508"/>
              <a:ext cx="9827" cy="1351243"/>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p:custDataLst>
                <p:tags r:id="rId27"/>
              </p:custDataLst>
            </p:nvPr>
          </p:nvCxnSpPr>
          <p:spPr>
            <a:xfrm>
              <a:off x="3429000"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6"/>
            </p:cNvCxnSpPr>
            <p:nvPr>
              <p:custDataLst>
                <p:tags r:id="rId28"/>
              </p:custDataLst>
            </p:nvPr>
          </p:nvCxnSpPr>
          <p:spPr>
            <a:xfrm>
              <a:off x="2589961" y="1732712"/>
              <a:ext cx="832649" cy="1351243"/>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custDataLst>
                <p:tags r:id="rId29"/>
              </p:custDataLst>
            </p:nvPr>
          </p:nvCxnSpPr>
          <p:spPr>
            <a:xfrm flipV="1">
              <a:off x="2081962" y="1174750"/>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30"/>
              </p:custDataLst>
            </p:nvPr>
          </p:nvCxnSpPr>
          <p:spPr>
            <a:xfrm>
              <a:off x="2332407" y="3079751"/>
              <a:ext cx="1096594" cy="0"/>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p:custDataLst>
                <p:tags r:id="rId31"/>
              </p:custDataLst>
            </p:nvPr>
          </p:nvCxnSpPr>
          <p:spPr>
            <a:xfrm flipV="1">
              <a:off x="1524000"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6"/>
            </p:cNvCxnSpPr>
            <p:nvPr>
              <p:custDataLst>
                <p:tags r:id="rId32"/>
              </p:custDataLst>
            </p:nvPr>
          </p:nvCxnSpPr>
          <p:spPr>
            <a:xfrm flipV="1">
              <a:off x="2589962" y="3079752"/>
              <a:ext cx="839037" cy="1347036"/>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p:custDataLst>
                <p:tags r:id="rId33"/>
              </p:custDataLst>
            </p:nvPr>
          </p:nvCxnSpPr>
          <p:spPr>
            <a:xfrm flipH="1" flipV="1">
              <a:off x="1524000"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34"/>
              </p:custDataLst>
            </p:nvPr>
          </p:nvCxnSpPr>
          <p:spPr>
            <a:xfrm flipH="1" flipV="1">
              <a:off x="3429000" y="3079751"/>
              <a:ext cx="9827" cy="1342831"/>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p:custDataLst>
                <p:tags r:id="rId35"/>
              </p:custDataLst>
            </p:nvPr>
          </p:nvCxnSpPr>
          <p:spPr>
            <a:xfrm flipH="1" flipV="1">
              <a:off x="2081962"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36"/>
              </p:custDataLst>
            </p:nvPr>
          </p:nvCxnSpPr>
          <p:spPr>
            <a:xfrm flipH="1" flipV="1">
              <a:off x="3429000" y="3079750"/>
              <a:ext cx="1347038" cy="1347038"/>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custDataLst>
                <p:tags r:id="rId37"/>
              </p:custDataLst>
            </p:nvPr>
          </p:nvCxnSpPr>
          <p:spPr>
            <a:xfrm flipH="1">
              <a:off x="3429000" y="4426788"/>
              <a:ext cx="1347038" cy="557962"/>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38"/>
              </p:custDataLst>
            </p:nvPr>
          </p:nvCxnSpPr>
          <p:spPr>
            <a:xfrm flipH="1">
              <a:off x="3429000" y="3079750"/>
              <a:ext cx="1905000" cy="0"/>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custDataLst>
                <p:tags r:id="rId39"/>
              </p:custDataLst>
            </p:nvPr>
          </p:nvCxnSpPr>
          <p:spPr>
            <a:xfrm flipH="1">
              <a:off x="4776038" y="3079750"/>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 idx="2"/>
            </p:cNvCxnSpPr>
            <p:nvPr>
              <p:custDataLst>
                <p:tags r:id="rId40"/>
              </p:custDataLst>
            </p:nvPr>
          </p:nvCxnSpPr>
          <p:spPr>
            <a:xfrm flipH="1">
              <a:off x="3429001" y="1732714"/>
              <a:ext cx="839037" cy="1347037"/>
            </a:xfrm>
            <a:prstGeom prst="line">
              <a:avLst/>
            </a:prstGeom>
            <a:ln w="12700">
              <a:solidFill>
                <a:schemeClr val="bg2">
                  <a:lumMod val="50000"/>
                </a:schemeClr>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p:custDataLst>
                <p:tags r:id="rId41"/>
              </p:custDataLst>
            </p:nvPr>
          </p:nvCxnSpPr>
          <p:spPr>
            <a:xfrm>
              <a:off x="4776038" y="1732712"/>
              <a:ext cx="557962" cy="1347038"/>
            </a:xfrm>
            <a:prstGeom prst="line">
              <a:avLst/>
            </a:prstGeom>
            <a:ln w="12700">
              <a:solidFill>
                <a:srgbClr val="000000"/>
              </a:solidFill>
              <a:prstDash val="solid"/>
              <a:headEnd type="none"/>
              <a:tailEnd type="non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Oval 3"/>
            <p:cNvSpPr/>
            <p:nvPr>
              <p:custDataLst>
                <p:tags r:id="rId42"/>
              </p:custDataLst>
            </p:nvPr>
          </p:nvSpPr>
          <p:spPr>
            <a:xfrm>
              <a:off x="4268037" y="1224713"/>
              <a:ext cx="1271367" cy="1016000"/>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Technological </a:t>
              </a:r>
              <a:r>
                <a:rPr lang="en-US" sz="1200" dirty="0">
                  <a:solidFill>
                    <a:srgbClr val="EEECE1">
                      <a:lumMod val="25000"/>
                    </a:srgbClr>
                  </a:solidFill>
                  <a:effectLst>
                    <a:glow>
                      <a:scrgbClr r="0" g="0" b="0"/>
                    </a:glow>
                  </a:effectLst>
                </a:rPr>
                <a:t>innovations</a:t>
              </a:r>
            </a:p>
          </p:txBody>
        </p:sp>
        <p:sp>
          <p:nvSpPr>
            <p:cNvPr id="5" name="Oval 4"/>
            <p:cNvSpPr/>
            <p:nvPr>
              <p:custDataLst>
                <p:tags r:id="rId43"/>
              </p:custDataLst>
            </p:nvPr>
          </p:nvSpPr>
          <p:spPr>
            <a:xfrm>
              <a:off x="4620606" y="2571750"/>
              <a:ext cx="1221395" cy="1016000"/>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Business</a:t>
              </a:r>
              <a:endParaRPr lang="en-US" sz="1200" dirty="0">
                <a:solidFill>
                  <a:srgbClr val="EEECE1">
                    <a:lumMod val="25000"/>
                  </a:srgbClr>
                </a:solidFill>
                <a:effectLst>
                  <a:glow>
                    <a:scrgbClr r="0" g="0" b="0"/>
                  </a:glow>
                </a:effectLst>
              </a:endParaRPr>
            </a:p>
          </p:txBody>
        </p:sp>
        <p:sp>
          <p:nvSpPr>
            <p:cNvPr id="6" name="Oval 5"/>
            <p:cNvSpPr/>
            <p:nvPr>
              <p:custDataLst>
                <p:tags r:id="rId44"/>
              </p:custDataLst>
            </p:nvPr>
          </p:nvSpPr>
          <p:spPr>
            <a:xfrm>
              <a:off x="4268038" y="3918788"/>
              <a:ext cx="1305851"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Legal &amp; Governance</a:t>
              </a:r>
              <a:endParaRPr lang="en-US" sz="1200" dirty="0">
                <a:solidFill>
                  <a:srgbClr val="EEECE1">
                    <a:lumMod val="25000"/>
                  </a:srgbClr>
                </a:solidFill>
                <a:effectLst>
                  <a:glow>
                    <a:scrgbClr r="0" g="0" b="0"/>
                  </a:glow>
                </a:effectLst>
              </a:endParaRPr>
            </a:p>
          </p:txBody>
        </p:sp>
        <p:sp>
          <p:nvSpPr>
            <p:cNvPr id="7" name="Oval 6"/>
            <p:cNvSpPr/>
            <p:nvPr>
              <p:custDataLst>
                <p:tags r:id="rId45"/>
              </p:custDataLst>
            </p:nvPr>
          </p:nvSpPr>
          <p:spPr>
            <a:xfrm>
              <a:off x="2883488" y="4422581"/>
              <a:ext cx="1103803"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Education &amp; Health</a:t>
              </a:r>
              <a:endParaRPr lang="en-US" sz="1200" dirty="0">
                <a:solidFill>
                  <a:srgbClr val="EEECE1">
                    <a:lumMod val="25000"/>
                  </a:srgbClr>
                </a:solidFill>
                <a:effectLst>
                  <a:glow>
                    <a:scrgbClr r="0" g="0" b="0"/>
                  </a:glow>
                </a:effectLst>
              </a:endParaRPr>
            </a:p>
          </p:txBody>
        </p:sp>
        <p:sp>
          <p:nvSpPr>
            <p:cNvPr id="8" name="Oval 7"/>
            <p:cNvSpPr/>
            <p:nvPr>
              <p:custDataLst>
                <p:tags r:id="rId46"/>
              </p:custDataLst>
            </p:nvPr>
          </p:nvSpPr>
          <p:spPr>
            <a:xfrm>
              <a:off x="1403272" y="3918788"/>
              <a:ext cx="1186690"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Security</a:t>
              </a:r>
              <a:endParaRPr lang="en-US" sz="1200" dirty="0">
                <a:solidFill>
                  <a:srgbClr val="EEECE1">
                    <a:lumMod val="25000"/>
                  </a:srgbClr>
                </a:solidFill>
                <a:effectLst>
                  <a:glow>
                    <a:scrgbClr r="0" g="0" b="0"/>
                  </a:glow>
                </a:effectLst>
              </a:endParaRPr>
            </a:p>
          </p:txBody>
        </p:sp>
        <p:sp>
          <p:nvSpPr>
            <p:cNvPr id="9" name="Oval 8"/>
            <p:cNvSpPr/>
            <p:nvPr>
              <p:custDataLst>
                <p:tags r:id="rId47"/>
              </p:custDataLst>
            </p:nvPr>
          </p:nvSpPr>
          <p:spPr>
            <a:xfrm>
              <a:off x="1045790" y="2571750"/>
              <a:ext cx="1286617"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Sustainable </a:t>
              </a:r>
              <a:r>
                <a:rPr lang="en-US" sz="1200" dirty="0">
                  <a:solidFill>
                    <a:srgbClr val="EEECE1">
                      <a:lumMod val="25000"/>
                    </a:srgbClr>
                  </a:solidFill>
                  <a:effectLst>
                    <a:glow>
                      <a:scrgbClr r="0" g="0" b="0"/>
                    </a:glow>
                  </a:effectLst>
                </a:rPr>
                <a:t>development</a:t>
              </a:r>
            </a:p>
          </p:txBody>
        </p:sp>
        <p:sp>
          <p:nvSpPr>
            <p:cNvPr id="10" name="Oval 9"/>
            <p:cNvSpPr/>
            <p:nvPr>
              <p:custDataLst>
                <p:tags r:id="rId48"/>
              </p:custDataLst>
            </p:nvPr>
          </p:nvSpPr>
          <p:spPr>
            <a:xfrm>
              <a:off x="1573962" y="1224712"/>
              <a:ext cx="1016000" cy="1016000"/>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Finance</a:t>
              </a:r>
              <a:endParaRPr lang="en-US" sz="1200" dirty="0">
                <a:solidFill>
                  <a:srgbClr val="EEECE1">
                    <a:lumMod val="25000"/>
                  </a:srgbClr>
                </a:solidFill>
                <a:effectLst>
                  <a:glow>
                    <a:scrgbClr r="0" g="0" b="0"/>
                  </a:glow>
                </a:effectLst>
              </a:endParaRPr>
            </a:p>
          </p:txBody>
        </p:sp>
        <p:sp>
          <p:nvSpPr>
            <p:cNvPr id="11" name="Oval 10"/>
            <p:cNvSpPr/>
            <p:nvPr>
              <p:custDataLst>
                <p:tags r:id="rId49"/>
              </p:custDataLst>
            </p:nvPr>
          </p:nvSpPr>
          <p:spPr>
            <a:xfrm>
              <a:off x="2860062" y="712509"/>
              <a:ext cx="1157531" cy="1015999"/>
            </a:xfrm>
            <a:prstGeom prst="ellipse">
              <a:avLst/>
            </a:prstGeom>
            <a:solidFill>
              <a:schemeClr val="bg2">
                <a:lumMod val="75000"/>
              </a:schemeClr>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dirty="0" smtClean="0">
                  <a:solidFill>
                    <a:srgbClr val="EEECE1">
                      <a:lumMod val="25000"/>
                    </a:srgbClr>
                  </a:solidFill>
                  <a:effectLst>
                    <a:glow>
                      <a:scrgbClr r="0" g="0" b="0"/>
                    </a:glow>
                  </a:effectLst>
                </a:rPr>
                <a:t>Political </a:t>
              </a:r>
              <a:r>
                <a:rPr lang="en-US" sz="1200" dirty="0">
                  <a:solidFill>
                    <a:srgbClr val="EEECE1">
                      <a:lumMod val="25000"/>
                    </a:srgbClr>
                  </a:solidFill>
                  <a:effectLst>
                    <a:glow>
                      <a:scrgbClr r="0" g="0" b="0"/>
                    </a:glow>
                  </a:effectLst>
                </a:rPr>
                <a:t>science</a:t>
              </a:r>
            </a:p>
          </p:txBody>
        </p:sp>
        <p:sp>
          <p:nvSpPr>
            <p:cNvPr id="12" name="Oval 11" hidden="1"/>
            <p:cNvSpPr/>
            <p:nvPr>
              <p:custDataLst>
                <p:tags r:id="rId50"/>
              </p:custDataLst>
            </p:nvPr>
          </p:nvSpPr>
          <p:spPr>
            <a:xfrm>
              <a:off x="4268038" y="1224712"/>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13" name="Oval 12" hidden="1"/>
            <p:cNvSpPr/>
            <p:nvPr>
              <p:custDataLst>
                <p:tags r:id="rId51"/>
              </p:custDataLst>
            </p:nvPr>
          </p:nvSpPr>
          <p:spPr>
            <a:xfrm>
              <a:off x="4826000" y="2571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14" name="Oval 13" hidden="1"/>
            <p:cNvSpPr/>
            <p:nvPr>
              <p:custDataLst>
                <p:tags r:id="rId52"/>
              </p:custDataLst>
            </p:nvPr>
          </p:nvSpPr>
          <p:spPr>
            <a:xfrm>
              <a:off x="4268038" y="3918788"/>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15" name="Oval 14" hidden="1"/>
            <p:cNvSpPr/>
            <p:nvPr>
              <p:custDataLst>
                <p:tags r:id="rId53"/>
              </p:custDataLst>
            </p:nvPr>
          </p:nvSpPr>
          <p:spPr>
            <a:xfrm>
              <a:off x="2921000" y="4476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16" name="Oval 15" hidden="1"/>
            <p:cNvSpPr/>
            <p:nvPr>
              <p:custDataLst>
                <p:tags r:id="rId54"/>
              </p:custDataLst>
            </p:nvPr>
          </p:nvSpPr>
          <p:spPr>
            <a:xfrm>
              <a:off x="1573962" y="3918788"/>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17" name="Oval 16" hidden="1"/>
            <p:cNvSpPr/>
            <p:nvPr>
              <p:custDataLst>
                <p:tags r:id="rId55"/>
              </p:custDataLst>
            </p:nvPr>
          </p:nvSpPr>
          <p:spPr>
            <a:xfrm>
              <a:off x="1016000" y="2571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18" name="Oval 17" hidden="1"/>
            <p:cNvSpPr/>
            <p:nvPr>
              <p:custDataLst>
                <p:tags r:id="rId56"/>
              </p:custDataLst>
            </p:nvPr>
          </p:nvSpPr>
          <p:spPr>
            <a:xfrm>
              <a:off x="1573962" y="1224712"/>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19" name="Oval 18" hidden="1"/>
            <p:cNvSpPr/>
            <p:nvPr>
              <p:custDataLst>
                <p:tags r:id="rId57"/>
              </p:custDataLst>
            </p:nvPr>
          </p:nvSpPr>
          <p:spPr>
            <a:xfrm>
              <a:off x="2921000" y="666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20" name="Oval 19" hidden="1"/>
            <p:cNvSpPr/>
            <p:nvPr>
              <p:custDataLst>
                <p:tags r:id="rId58"/>
              </p:custDataLst>
            </p:nvPr>
          </p:nvSpPr>
          <p:spPr>
            <a:xfrm>
              <a:off x="4268038" y="1224712"/>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21" name="Oval 20" hidden="1"/>
            <p:cNvSpPr/>
            <p:nvPr>
              <p:custDataLst>
                <p:tags r:id="rId59"/>
              </p:custDataLst>
            </p:nvPr>
          </p:nvSpPr>
          <p:spPr>
            <a:xfrm>
              <a:off x="4826000" y="2571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22" name="Oval 21" hidden="1"/>
            <p:cNvSpPr/>
            <p:nvPr>
              <p:custDataLst>
                <p:tags r:id="rId60"/>
              </p:custDataLst>
            </p:nvPr>
          </p:nvSpPr>
          <p:spPr>
            <a:xfrm>
              <a:off x="4268038" y="3918788"/>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sp>
          <p:nvSpPr>
            <p:cNvPr id="23" name="Oval 22" hidden="1"/>
            <p:cNvSpPr/>
            <p:nvPr>
              <p:custDataLst>
                <p:tags r:id="rId61"/>
              </p:custDataLst>
            </p:nvPr>
          </p:nvSpPr>
          <p:spPr>
            <a:xfrm>
              <a:off x="2921000" y="4476750"/>
              <a:ext cx="1016000" cy="1016000"/>
            </a:xfrm>
            <a:prstGeom prst="ellipse">
              <a:avLst/>
            </a:prstGeom>
            <a:solidFill>
              <a:srgbClr val="4F81BD"/>
            </a:solidFill>
            <a:ln w="25400" cap="flat" cmpd="sng" algn="ctr">
              <a:noFill/>
              <a:prstDash val="solid"/>
            </a:ln>
            <a:effectLst/>
            <a:scene3d>
              <a:camera prst="orthographicFront"/>
              <a:lightRig rig="threePt" dir="t"/>
            </a:scene3d>
            <a:sp3d>
              <a:bevelT prst="angle"/>
            </a:sp3d>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1200" smtClean="0">
                  <a:solidFill>
                    <a:srgbClr val="FFFFFF"/>
                  </a:solidFill>
                  <a:effectLst>
                    <a:glow>
                      <a:scrgbClr r="0" g="0" b="0"/>
                    </a:glow>
                  </a:effectLst>
                </a:rPr>
                <a:t>Text</a:t>
              </a:r>
              <a:endParaRPr lang="en-US" sz="1200">
                <a:solidFill>
                  <a:srgbClr val="FFFFFF"/>
                </a:solidFill>
                <a:effectLst>
                  <a:glow>
                    <a:scrgbClr r="0" g="0" b="0"/>
                  </a:glow>
                </a:effectLst>
              </a:endParaRPr>
            </a:p>
          </p:txBody>
        </p:sp>
      </p:grpSp>
      <p:pic>
        <p:nvPicPr>
          <p:cNvPr id="70" name="Picture 3"/>
          <p:cNvPicPr>
            <a:picLocks noChangeAspect="1" noChangeArrowheads="1"/>
          </p:cNvPicPr>
          <p:nvPr/>
        </p:nvPicPr>
        <p:blipFill>
          <a:blip r:embed="rId64">
            <a:extLst>
              <a:ext uri="{28A0092B-C50C-407E-A947-70E740481C1C}">
                <a14:useLocalDpi xmlns:a14="http://schemas.microsoft.com/office/drawing/2010/main" xmlns="" val="0"/>
              </a:ext>
            </a:extLst>
          </a:blip>
          <a:srcRect/>
          <a:stretch>
            <a:fillRect/>
          </a:stretch>
        </p:blipFill>
        <p:spPr bwMode="auto">
          <a:xfrm>
            <a:off x="2774053" y="2450458"/>
            <a:ext cx="1068935" cy="110279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6" name="Groupe 65"/>
          <p:cNvGrpSpPr/>
          <p:nvPr/>
        </p:nvGrpSpPr>
        <p:grpSpPr>
          <a:xfrm>
            <a:off x="69490" y="81947"/>
            <a:ext cx="1236725" cy="1195037"/>
            <a:chOff x="2109920" y="1350110"/>
            <a:chExt cx="951835" cy="1079727"/>
          </a:xfrm>
        </p:grpSpPr>
        <p:pic>
          <p:nvPicPr>
            <p:cNvPr id="67" name="Picture 2"/>
            <p:cNvPicPr>
              <a:picLocks noChangeAspect="1" noChangeArrowheads="1"/>
            </p:cNvPicPr>
            <p:nvPr/>
          </p:nvPicPr>
          <p:blipFill>
            <a:blip r:embed="rId65"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68" name="Rectangle 67"/>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Tree>
    <p:extLst>
      <p:ext uri="{BB962C8B-B14F-4D97-AF65-F5344CB8AC3E}">
        <p14:creationId xmlns:p14="http://schemas.microsoft.com/office/powerpoint/2010/main" xmlns="" val="1160976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96"/>
          <p:cNvSpPr>
            <a:spLocks noChangeArrowheads="1"/>
          </p:cNvSpPr>
          <p:nvPr/>
        </p:nvSpPr>
        <p:spPr bwMode="auto">
          <a:xfrm>
            <a:off x="82682" y="1073472"/>
            <a:ext cx="1514931" cy="359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1427" tIns="25706" rIns="51427" bIns="25706"/>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685800">
              <a:spcBef>
                <a:spcPct val="0"/>
              </a:spcBef>
            </a:pPr>
            <a:r>
              <a:rPr lang="en-US" altLang="fr-FR" sz="2700" b="1" dirty="0">
                <a:solidFill>
                  <a:srgbClr val="FFDC47"/>
                </a:solidFill>
                <a:effectLst>
                  <a:outerShdw blurRad="50800" dist="38100" dir="2700000" algn="tl" rotWithShape="0">
                    <a:prstClr val="black">
                      <a:alpha val="40000"/>
                    </a:prstClr>
                  </a:outerShdw>
                </a:effectLst>
                <a:latin typeface="+mj-lt"/>
                <a:ea typeface="+mj-ea"/>
                <a:cs typeface="+mj-cs"/>
                <a:sym typeface="Calibri" pitchFamily="34" charset="0"/>
              </a:rPr>
              <a:t>WAGADU</a:t>
            </a:r>
            <a:endParaRPr lang="fr-FR" altLang="fr-FR" sz="2700" b="1" dirty="0">
              <a:solidFill>
                <a:srgbClr val="FFDC47"/>
              </a:solidFill>
              <a:effectLst>
                <a:outerShdw blurRad="50800" dist="38100" dir="2700000" algn="tl" rotWithShape="0">
                  <a:prstClr val="black">
                    <a:alpha val="40000"/>
                  </a:prstClr>
                </a:outerShdw>
              </a:effectLst>
              <a:latin typeface="+mj-lt"/>
              <a:ea typeface="+mj-ea"/>
              <a:cs typeface="+mj-cs"/>
              <a:sym typeface="Calibri" pitchFamily="34" charset="0"/>
            </a:endParaRPr>
          </a:p>
        </p:txBody>
      </p:sp>
      <p:sp>
        <p:nvSpPr>
          <p:cNvPr id="98" name="Shape 98"/>
          <p:cNvSpPr/>
          <p:nvPr/>
        </p:nvSpPr>
        <p:spPr>
          <a:xfrm rot="10800000" flipH="1" flipV="1">
            <a:off x="149164" y="1610285"/>
            <a:ext cx="4762171" cy="45719"/>
          </a:xfrm>
          <a:prstGeom prst="rect">
            <a:avLst/>
          </a:prstGeom>
          <a:solidFill>
            <a:srgbClr val="FFDC47"/>
          </a:solidFill>
          <a:ln w="9525" cap="flat" cmpd="sng">
            <a:solidFill>
              <a:srgbClr val="FFDC47"/>
            </a:solidFill>
            <a:prstDash val="solid"/>
            <a:round/>
            <a:headEnd type="none" w="sm" len="sm"/>
            <a:tailEnd type="none" w="sm" len="sm"/>
          </a:ln>
          <a:effectLst>
            <a:outerShdw blurRad="40000" dist="23000" dir="5400000" rotWithShape="0">
              <a:srgbClr val="000000">
                <a:alpha val="34901"/>
              </a:srgbClr>
            </a:outerShdw>
          </a:effectLst>
        </p:spPr>
        <p:txBody>
          <a:bodyPr spcFirstLastPara="1" lIns="51427" tIns="25706" rIns="51427" bIns="25706" anchor="ctr"/>
          <a:lstStyle/>
          <a:p>
            <a:pPr algn="ctr">
              <a:defRPr/>
            </a:pPr>
            <a:endParaRPr sz="1013">
              <a:solidFill>
                <a:srgbClr val="FFDC47"/>
              </a:solidFill>
              <a:latin typeface="Calibri"/>
              <a:ea typeface="Calibri"/>
              <a:cs typeface="Calibri"/>
              <a:sym typeface="Calibri"/>
            </a:endParaRPr>
          </a:p>
        </p:txBody>
      </p:sp>
      <p:sp>
        <p:nvSpPr>
          <p:cNvPr id="25" name="Shape 122"/>
          <p:cNvSpPr>
            <a:spLocks noChangeArrowheads="1"/>
          </p:cNvSpPr>
          <p:nvPr/>
        </p:nvSpPr>
        <p:spPr bwMode="auto">
          <a:xfrm>
            <a:off x="1014793" y="1998814"/>
            <a:ext cx="3731545" cy="1497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1427" tIns="25706" rIns="51427" bIns="25706"/>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fr-FR" sz="1350" dirty="0" smtClean="0">
                <a:solidFill>
                  <a:schemeClr val="bg2">
                    <a:lumMod val="50000"/>
                  </a:schemeClr>
                </a:solidFill>
                <a:latin typeface="Cambria" panose="02040503050406030204" pitchFamily="18" charset="0"/>
                <a:sym typeface="Calibri" pitchFamily="34" charset="0"/>
              </a:rPr>
              <a:t>Support for  Sustainable Development</a:t>
            </a:r>
          </a:p>
          <a:p>
            <a:endParaRPr lang="en-US" altLang="fr-FR" sz="1350" dirty="0" smtClean="0">
              <a:solidFill>
                <a:schemeClr val="bg2">
                  <a:lumMod val="50000"/>
                </a:schemeClr>
              </a:solidFill>
              <a:latin typeface="Cambria" panose="02040503050406030204" pitchFamily="18" charset="0"/>
              <a:sym typeface="Calibri" pitchFamily="34" charset="0"/>
            </a:endParaRPr>
          </a:p>
          <a:p>
            <a:r>
              <a:rPr lang="en-US" altLang="fr-FR" sz="1350" dirty="0" smtClean="0">
                <a:solidFill>
                  <a:schemeClr val="bg2">
                    <a:lumMod val="50000"/>
                  </a:schemeClr>
                </a:solidFill>
                <a:latin typeface="Cambria" panose="02040503050406030204" pitchFamily="18" charset="0"/>
                <a:sym typeface="Calibri" pitchFamily="34" charset="0"/>
              </a:rPr>
              <a:t>Research and  Innovation</a:t>
            </a:r>
          </a:p>
          <a:p>
            <a:endParaRPr lang="en-US" altLang="fr-FR" sz="1350" dirty="0" smtClean="0">
              <a:solidFill>
                <a:schemeClr val="bg2">
                  <a:lumMod val="50000"/>
                </a:schemeClr>
              </a:solidFill>
              <a:latin typeface="Cambria" panose="02040503050406030204" pitchFamily="18" charset="0"/>
              <a:sym typeface="Calibri" pitchFamily="34" charset="0"/>
            </a:endParaRPr>
          </a:p>
          <a:p>
            <a:r>
              <a:rPr lang="en-US" altLang="fr-FR" sz="1350" dirty="0" smtClean="0">
                <a:solidFill>
                  <a:schemeClr val="bg2">
                    <a:lumMod val="50000"/>
                  </a:schemeClr>
                </a:solidFill>
                <a:latin typeface="Cambria" panose="02040503050406030204" pitchFamily="18" charset="0"/>
                <a:sym typeface="Calibri" pitchFamily="34" charset="0"/>
              </a:rPr>
              <a:t>Partnership and Collaboration</a:t>
            </a:r>
          </a:p>
          <a:p>
            <a:endParaRPr lang="en-US" altLang="fr-FR" sz="1350" dirty="0" smtClean="0">
              <a:solidFill>
                <a:schemeClr val="bg2">
                  <a:lumMod val="50000"/>
                </a:schemeClr>
              </a:solidFill>
              <a:latin typeface="Cambria" panose="02040503050406030204" pitchFamily="18" charset="0"/>
              <a:sym typeface="Calibri" pitchFamily="34" charset="0"/>
            </a:endParaRPr>
          </a:p>
          <a:p>
            <a:r>
              <a:rPr lang="en-US" altLang="fr-FR" sz="1350" dirty="0" smtClean="0">
                <a:solidFill>
                  <a:schemeClr val="bg2">
                    <a:lumMod val="50000"/>
                  </a:schemeClr>
                </a:solidFill>
                <a:latin typeface="Cambria" panose="02040503050406030204" pitchFamily="18" charset="0"/>
                <a:sym typeface="Calibri" pitchFamily="34" charset="0"/>
              </a:rPr>
              <a:t>Adapted Strategies </a:t>
            </a:r>
            <a:endParaRPr lang="fr-FR" altLang="fr-FR" sz="1350" dirty="0" smtClean="0">
              <a:solidFill>
                <a:schemeClr val="bg2">
                  <a:lumMod val="50000"/>
                </a:schemeClr>
              </a:solidFill>
              <a:latin typeface="Cambria" panose="02040503050406030204" pitchFamily="18" charset="0"/>
              <a:sym typeface="Calibri" pitchFamily="34" charset="0"/>
            </a:endParaRPr>
          </a:p>
          <a:p>
            <a:endParaRPr lang="fr-FR" altLang="fr-FR" sz="900" dirty="0">
              <a:latin typeface="Cambria" panose="02040503050406030204" pitchFamily="18" charset="0"/>
              <a:sym typeface="Calibri" pitchFamily="34" charset="0"/>
            </a:endParaRPr>
          </a:p>
          <a:p>
            <a:endParaRPr lang="fr-FR" altLang="fr-FR" sz="900" dirty="0">
              <a:latin typeface="Cambria" panose="02040503050406030204" pitchFamily="18" charset="0"/>
              <a:sym typeface="Calibri" pitchFamily="34" charset="0"/>
            </a:endParaRPr>
          </a:p>
        </p:txBody>
      </p:sp>
      <p:sp>
        <p:nvSpPr>
          <p:cNvPr id="35" name="Shape 96"/>
          <p:cNvSpPr>
            <a:spLocks noChangeArrowheads="1"/>
          </p:cNvSpPr>
          <p:nvPr/>
        </p:nvSpPr>
        <p:spPr bwMode="auto">
          <a:xfrm>
            <a:off x="153643" y="2408957"/>
            <a:ext cx="711977" cy="258961"/>
          </a:xfrm>
          <a:prstGeom prst="rect">
            <a:avLst/>
          </a:prstGeom>
          <a:solidFill>
            <a:schemeClr val="accent6">
              <a:lumMod val="40000"/>
              <a:lumOff val="60000"/>
            </a:schemeClr>
          </a:solidFill>
          <a:ln>
            <a:solidFill>
              <a:schemeClr val="tx1"/>
            </a:solidFill>
          </a:ln>
          <a:extLst/>
        </p:spPr>
        <p:txBody>
          <a:bodyPr lIns="51427" tIns="25706" rIns="51427" bIns="25706"/>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fr-FR" sz="1125" b="1" dirty="0" smtClean="0">
                <a:latin typeface="Cambria" panose="02040503050406030204" pitchFamily="18" charset="0"/>
                <a:sym typeface="Calibri" pitchFamily="34" charset="0"/>
              </a:rPr>
              <a:t>USING</a:t>
            </a:r>
            <a:endParaRPr lang="fr-FR" altLang="fr-FR" sz="1125" b="1" dirty="0">
              <a:latin typeface="Cambria" panose="02040503050406030204" pitchFamily="18" charset="0"/>
              <a:sym typeface="Calibri" pitchFamily="34" charset="0"/>
            </a:endParaRPr>
          </a:p>
        </p:txBody>
      </p:sp>
      <p:sp>
        <p:nvSpPr>
          <p:cNvPr id="36" name="Shape 96"/>
          <p:cNvSpPr>
            <a:spLocks noChangeArrowheads="1"/>
          </p:cNvSpPr>
          <p:nvPr/>
        </p:nvSpPr>
        <p:spPr bwMode="auto">
          <a:xfrm>
            <a:off x="128171" y="2796375"/>
            <a:ext cx="711977" cy="260115"/>
          </a:xfrm>
          <a:prstGeom prst="rect">
            <a:avLst/>
          </a:prstGeom>
          <a:solidFill>
            <a:schemeClr val="accent6">
              <a:lumMod val="40000"/>
              <a:lumOff val="60000"/>
            </a:schemeClr>
          </a:solidFill>
          <a:ln>
            <a:solidFill>
              <a:schemeClr val="tx1"/>
            </a:solidFill>
          </a:ln>
          <a:extLst/>
        </p:spPr>
        <p:txBody>
          <a:bodyPr lIns="51427" tIns="25706" rIns="51427" bIns="25706"/>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fr-FR" sz="1125" b="1" dirty="0" smtClean="0">
                <a:latin typeface="Cambria" panose="02040503050406030204" pitchFamily="18" charset="0"/>
                <a:sym typeface="Calibri" pitchFamily="34" charset="0"/>
              </a:rPr>
              <a:t>IN</a:t>
            </a:r>
            <a:endParaRPr lang="fr-FR" altLang="fr-FR" sz="1125" b="1" dirty="0">
              <a:latin typeface="Cambria" panose="02040503050406030204" pitchFamily="18" charset="0"/>
              <a:sym typeface="Calibri" pitchFamily="34" charset="0"/>
            </a:endParaRPr>
          </a:p>
        </p:txBody>
      </p:sp>
      <p:sp>
        <p:nvSpPr>
          <p:cNvPr id="37" name="Shape 96"/>
          <p:cNvSpPr>
            <a:spLocks noChangeArrowheads="1"/>
          </p:cNvSpPr>
          <p:nvPr/>
        </p:nvSpPr>
        <p:spPr bwMode="auto">
          <a:xfrm>
            <a:off x="149164" y="1998814"/>
            <a:ext cx="734396" cy="258961"/>
          </a:xfrm>
          <a:prstGeom prst="rect">
            <a:avLst/>
          </a:prstGeom>
          <a:solidFill>
            <a:schemeClr val="accent6">
              <a:lumMod val="40000"/>
              <a:lumOff val="60000"/>
            </a:schemeClr>
          </a:solidFill>
          <a:ln>
            <a:solidFill>
              <a:schemeClr val="tx1"/>
            </a:solidFill>
          </a:ln>
          <a:extLst/>
        </p:spPr>
        <p:txBody>
          <a:bodyPr lIns="51427" tIns="25706" rIns="51427" bIns="25706"/>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fr-FR" sz="1125" b="1" dirty="0">
                <a:latin typeface="Cambria" panose="02040503050406030204" pitchFamily="18" charset="0"/>
                <a:sym typeface="Calibri" pitchFamily="34" charset="0"/>
              </a:rPr>
              <a:t>BRING</a:t>
            </a:r>
            <a:endParaRPr lang="fr-FR" altLang="fr-FR" sz="1125" b="1" dirty="0">
              <a:latin typeface="Cambria" panose="02040503050406030204" pitchFamily="18" charset="0"/>
              <a:sym typeface="Calibri" pitchFamily="34" charset="0"/>
            </a:endParaRPr>
          </a:p>
        </p:txBody>
      </p:sp>
      <p:sp>
        <p:nvSpPr>
          <p:cNvPr id="38" name="Shape 96"/>
          <p:cNvSpPr>
            <a:spLocks noChangeArrowheads="1"/>
          </p:cNvSpPr>
          <p:nvPr/>
        </p:nvSpPr>
        <p:spPr bwMode="auto">
          <a:xfrm>
            <a:off x="128171" y="3223735"/>
            <a:ext cx="711977" cy="272126"/>
          </a:xfrm>
          <a:prstGeom prst="rect">
            <a:avLst/>
          </a:prstGeom>
          <a:solidFill>
            <a:schemeClr val="accent6">
              <a:lumMod val="40000"/>
              <a:lumOff val="60000"/>
            </a:schemeClr>
          </a:solidFill>
          <a:ln>
            <a:solidFill>
              <a:schemeClr val="tx1"/>
            </a:solidFill>
          </a:ln>
          <a:extLst/>
        </p:spPr>
        <p:txBody>
          <a:bodyPr lIns="51427" tIns="25706" rIns="51427" bIns="25706"/>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fr-FR" sz="1125" b="1" dirty="0" smtClean="0">
                <a:latin typeface="Cambria" panose="02040503050406030204" pitchFamily="18" charset="0"/>
                <a:sym typeface="Calibri" pitchFamily="34" charset="0"/>
              </a:rPr>
              <a:t>WITH</a:t>
            </a:r>
            <a:endParaRPr lang="fr-FR" altLang="fr-FR" sz="1125" b="1" dirty="0">
              <a:latin typeface="Cambria" panose="02040503050406030204" pitchFamily="18" charset="0"/>
              <a:sym typeface="Calibri" pitchFamily="34" charset="0"/>
            </a:endParaRPr>
          </a:p>
        </p:txBody>
      </p:sp>
      <p:grpSp>
        <p:nvGrpSpPr>
          <p:cNvPr id="3" name="Group 2"/>
          <p:cNvGrpSpPr/>
          <p:nvPr/>
        </p:nvGrpSpPr>
        <p:grpSpPr>
          <a:xfrm>
            <a:off x="3734410" y="1886451"/>
            <a:ext cx="2896200" cy="2801242"/>
            <a:chOff x="3117355" y="1349277"/>
            <a:chExt cx="2896200" cy="2801242"/>
          </a:xfrm>
        </p:grpSpPr>
        <p:grpSp>
          <p:nvGrpSpPr>
            <p:cNvPr id="73734" name="Shape 100"/>
            <p:cNvGrpSpPr>
              <a:grpSpLocks/>
            </p:cNvGrpSpPr>
            <p:nvPr/>
          </p:nvGrpSpPr>
          <p:grpSpPr bwMode="auto">
            <a:xfrm>
              <a:off x="4349061" y="2218452"/>
              <a:ext cx="1664494" cy="1855589"/>
              <a:chOff x="4184863" y="1520198"/>
              <a:chExt cx="2958454" cy="3298347"/>
            </a:xfrm>
          </p:grpSpPr>
          <p:sp>
            <p:nvSpPr>
              <p:cNvPr id="73748" name="Shape 101"/>
              <p:cNvSpPr>
                <a:spLocks/>
              </p:cNvSpPr>
              <p:nvPr/>
            </p:nvSpPr>
            <p:spPr bwMode="auto">
              <a:xfrm rot="-3280088">
                <a:off x="4136321" y="2563569"/>
                <a:ext cx="3184127" cy="1211606"/>
              </a:xfrm>
              <a:custGeom>
                <a:avLst/>
                <a:gdLst>
                  <a:gd name="T0" fmla="*/ 457 w 492"/>
                  <a:gd name="T1" fmla="*/ 0 h 187"/>
                  <a:gd name="T2" fmla="*/ 218 w 492"/>
                  <a:gd name="T3" fmla="*/ 155 h 187"/>
                  <a:gd name="T4" fmla="*/ 17 w 492"/>
                  <a:gd name="T5" fmla="*/ 60 h 187"/>
                  <a:gd name="T6" fmla="*/ 0 w 492"/>
                  <a:gd name="T7" fmla="*/ 90 h 187"/>
                  <a:gd name="T8" fmla="*/ 218 w 492"/>
                  <a:gd name="T9" fmla="*/ 187 h 187"/>
                  <a:gd name="T10" fmla="*/ 492 w 492"/>
                  <a:gd name="T11" fmla="*/ 0 h 187"/>
                  <a:gd name="T12" fmla="*/ 457 w 492"/>
                  <a:gd name="T13" fmla="*/ 0 h 187"/>
                  <a:gd name="T14" fmla="*/ 0 w 492"/>
                  <a:gd name="T15" fmla="*/ 0 h 187"/>
                  <a:gd name="T16" fmla="*/ 492 w 492"/>
                  <a:gd name="T17" fmla="*/ 187 h 187"/>
                </a:gdLst>
                <a:ahLst/>
                <a:cxnLst>
                  <a:cxn ang="0">
                    <a:pos x="T0" y="T1"/>
                  </a:cxn>
                  <a:cxn ang="0">
                    <a:pos x="T2" y="T3"/>
                  </a:cxn>
                  <a:cxn ang="0">
                    <a:pos x="T4" y="T5"/>
                  </a:cxn>
                  <a:cxn ang="0">
                    <a:pos x="T6" y="T7"/>
                  </a:cxn>
                  <a:cxn ang="0">
                    <a:pos x="T8" y="T9"/>
                  </a:cxn>
                  <a:cxn ang="0">
                    <a:pos x="T10" y="T11"/>
                  </a:cxn>
                  <a:cxn ang="0">
                    <a:pos x="T12" y="T13"/>
                  </a:cxn>
                </a:cxnLst>
                <a:rect l="T14" t="T15" r="T16" b="T17"/>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65F0AD"/>
              </a:solidFill>
              <a:ln w="9525" cap="flat" cmpd="sng">
                <a:solidFill>
                  <a:srgbClr val="FFFFFF"/>
                </a:solidFill>
                <a:prstDash val="solid"/>
                <a:miter lim="8000"/>
                <a:headEnd type="none" w="sm" len="sm"/>
                <a:tailEnd type="none" w="sm" len="sm"/>
              </a:ln>
            </p:spPr>
            <p:txBody>
              <a:bodyPr lIns="51427" tIns="25706" rIns="51427" bIns="25706"/>
              <a:lstStyle/>
              <a:p>
                <a:endParaRPr lang="fr-FR" sz="1013"/>
              </a:p>
            </p:txBody>
          </p:sp>
          <p:sp>
            <p:nvSpPr>
              <p:cNvPr id="73749" name="Shape 102"/>
              <p:cNvSpPr>
                <a:spLocks/>
              </p:cNvSpPr>
              <p:nvPr/>
            </p:nvSpPr>
            <p:spPr bwMode="auto">
              <a:xfrm rot="-3280088">
                <a:off x="4100923" y="2460157"/>
                <a:ext cx="2729637" cy="1205146"/>
              </a:xfrm>
              <a:custGeom>
                <a:avLst/>
                <a:gdLst>
                  <a:gd name="T0" fmla="*/ 262 w 440"/>
                  <a:gd name="T1" fmla="*/ 39 h 194"/>
                  <a:gd name="T2" fmla="*/ 100 w 440"/>
                  <a:gd name="T3" fmla="*/ 0 h 194"/>
                  <a:gd name="T4" fmla="*/ 0 w 440"/>
                  <a:gd name="T5" fmla="*/ 99 h 194"/>
                  <a:gd name="T6" fmla="*/ 201 w 440"/>
                  <a:gd name="T7" fmla="*/ 194 h 194"/>
                  <a:gd name="T8" fmla="*/ 440 w 440"/>
                  <a:gd name="T9" fmla="*/ 39 h 194"/>
                  <a:gd name="T10" fmla="*/ 303 w 440"/>
                  <a:gd name="T11" fmla="*/ 0 h 194"/>
                  <a:gd name="T12" fmla="*/ 262 w 440"/>
                  <a:gd name="T13" fmla="*/ 39 h 194"/>
                  <a:gd name="T14" fmla="*/ 0 w 440"/>
                  <a:gd name="T15" fmla="*/ 0 h 194"/>
                  <a:gd name="T16" fmla="*/ 440 w 440"/>
                  <a:gd name="T17" fmla="*/ 194 h 194"/>
                </a:gdLst>
                <a:ahLst/>
                <a:cxnLst>
                  <a:cxn ang="0">
                    <a:pos x="T0" y="T1"/>
                  </a:cxn>
                  <a:cxn ang="0">
                    <a:pos x="T2" y="T3"/>
                  </a:cxn>
                  <a:cxn ang="0">
                    <a:pos x="T4" y="T5"/>
                  </a:cxn>
                  <a:cxn ang="0">
                    <a:pos x="T6" y="T7"/>
                  </a:cxn>
                  <a:cxn ang="0">
                    <a:pos x="T8" y="T9"/>
                  </a:cxn>
                  <a:cxn ang="0">
                    <a:pos x="T10" y="T11"/>
                  </a:cxn>
                  <a:cxn ang="0">
                    <a:pos x="T12" y="T13"/>
                  </a:cxn>
                </a:cxnLst>
                <a:rect l="T14" t="T15" r="T16" b="T17"/>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0E9453"/>
              </a:solidFill>
              <a:ln w="9525" cap="flat" cmpd="sng">
                <a:solidFill>
                  <a:srgbClr val="FFFFFF"/>
                </a:solidFill>
                <a:prstDash val="solid"/>
                <a:miter lim="8000"/>
                <a:headEnd type="none" w="sm" len="sm"/>
                <a:tailEnd type="none" w="sm" len="sm"/>
              </a:ln>
            </p:spPr>
            <p:txBody>
              <a:bodyPr lIns="51427" tIns="25706" rIns="51427" bIns="25706"/>
              <a:lstStyle/>
              <a:p>
                <a:endParaRPr lang="fr-FR" sz="1013"/>
              </a:p>
            </p:txBody>
          </p:sp>
          <p:sp>
            <p:nvSpPr>
              <p:cNvPr id="73750" name="Shape 103"/>
              <p:cNvSpPr txBox="1">
                <a:spLocks noChangeArrowheads="1"/>
              </p:cNvSpPr>
              <p:nvPr/>
            </p:nvSpPr>
            <p:spPr bwMode="auto">
              <a:xfrm rot="-3779206">
                <a:off x="4733052" y="2863735"/>
                <a:ext cx="1577952" cy="563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1427" tIns="51427" rIns="51427" bIns="51427"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fr-FR" sz="900" b="1" dirty="0">
                    <a:solidFill>
                      <a:schemeClr val="bg2">
                        <a:lumMod val="75000"/>
                      </a:schemeClr>
                    </a:solidFill>
                    <a:latin typeface="Roboto"/>
                    <a:ea typeface="Roboto"/>
                    <a:cs typeface="Roboto"/>
                    <a:sym typeface="Roboto"/>
                  </a:rPr>
                  <a:t>ADAPTED SOLUTION</a:t>
                </a:r>
                <a:endParaRPr lang="fr-FR" altLang="fr-FR" sz="900" b="1" dirty="0">
                  <a:solidFill>
                    <a:schemeClr val="bg2">
                      <a:lumMod val="75000"/>
                    </a:schemeClr>
                  </a:solidFill>
                  <a:latin typeface="Roboto"/>
                  <a:ea typeface="Roboto"/>
                  <a:cs typeface="Roboto"/>
                  <a:sym typeface="Roboto"/>
                </a:endParaRPr>
              </a:p>
            </p:txBody>
          </p:sp>
        </p:grpSp>
        <p:sp>
          <p:nvSpPr>
            <p:cNvPr id="33" name="Shape 99"/>
            <p:cNvSpPr>
              <a:spLocks noChangeArrowheads="1"/>
            </p:cNvSpPr>
            <p:nvPr/>
          </p:nvSpPr>
          <p:spPr bwMode="auto">
            <a:xfrm rot="-3280241">
              <a:off x="4179249" y="2456355"/>
              <a:ext cx="816605" cy="742950"/>
            </a:xfrm>
            <a:prstGeom prst="ellipse">
              <a:avLst/>
            </a:prstGeom>
            <a:solidFill>
              <a:srgbClr val="65F0AD"/>
            </a:solidFill>
            <a:ln>
              <a:noFill/>
            </a:ln>
            <a:extLst>
              <a:ext uri="{91240B29-F687-4F45-9708-019B960494DF}">
                <a14:hiddenLine xmlns:a14="http://schemas.microsoft.com/office/drawing/2010/main" xmlns="" w="9525">
                  <a:solidFill>
                    <a:srgbClr val="000000"/>
                  </a:solidFill>
                  <a:round/>
                  <a:headEnd/>
                  <a:tailEnd/>
                </a14:hiddenLine>
              </a:ext>
            </a:extLst>
          </p:spPr>
          <p:txBody>
            <a:bodyPr lIns="51427" tIns="25706" rIns="51427" bIns="25706"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fr-FR" altLang="fr-FR" sz="900" b="1" dirty="0">
                  <a:latin typeface="Roboto" panose="02000000000000000000" pitchFamily="2" charset="0"/>
                  <a:ea typeface="Roboto" panose="02000000000000000000" pitchFamily="2" charset="0"/>
                  <a:cs typeface="Roboto" panose="02000000000000000000" pitchFamily="2" charset="0"/>
                </a:rPr>
                <a:t>WAGADU</a:t>
              </a:r>
            </a:p>
          </p:txBody>
        </p:sp>
        <p:grpSp>
          <p:nvGrpSpPr>
            <p:cNvPr id="39" name="Shape 104"/>
            <p:cNvGrpSpPr>
              <a:grpSpLocks/>
            </p:cNvGrpSpPr>
            <p:nvPr/>
          </p:nvGrpSpPr>
          <p:grpSpPr bwMode="auto">
            <a:xfrm>
              <a:off x="3621884" y="1349277"/>
              <a:ext cx="1852910" cy="1812727"/>
              <a:chOff x="2857731" y="-71332"/>
              <a:chExt cx="3293577" cy="3222916"/>
            </a:xfrm>
          </p:grpSpPr>
          <p:sp>
            <p:nvSpPr>
              <p:cNvPr id="41" name="Shape 105"/>
              <p:cNvSpPr>
                <a:spLocks/>
              </p:cNvSpPr>
              <p:nvPr/>
            </p:nvSpPr>
            <p:spPr bwMode="auto">
              <a:xfrm rot="-3280089">
                <a:off x="3410337" y="297186"/>
                <a:ext cx="2188366" cy="2485879"/>
              </a:xfrm>
              <a:custGeom>
                <a:avLst/>
                <a:gdLst>
                  <a:gd name="T0" fmla="*/ 45 w 338"/>
                  <a:gd name="T1" fmla="*/ 32 h 384"/>
                  <a:gd name="T2" fmla="*/ 306 w 338"/>
                  <a:gd name="T3" fmla="*/ 292 h 384"/>
                  <a:gd name="T4" fmla="*/ 289 w 338"/>
                  <a:gd name="T5" fmla="*/ 384 h 384"/>
                  <a:gd name="T6" fmla="*/ 324 w 338"/>
                  <a:gd name="T7" fmla="*/ 383 h 384"/>
                  <a:gd name="T8" fmla="*/ 338 w 338"/>
                  <a:gd name="T9" fmla="*/ 292 h 384"/>
                  <a:gd name="T10" fmla="*/ 45 w 338"/>
                  <a:gd name="T11" fmla="*/ 0 h 384"/>
                  <a:gd name="T12" fmla="*/ 0 w 338"/>
                  <a:gd name="T13" fmla="*/ 3 h 384"/>
                  <a:gd name="T14" fmla="*/ 18 w 338"/>
                  <a:gd name="T15" fmla="*/ 33 h 384"/>
                  <a:gd name="T16" fmla="*/ 45 w 338"/>
                  <a:gd name="T17" fmla="*/ 32 h 384"/>
                  <a:gd name="T18" fmla="*/ 0 w 338"/>
                  <a:gd name="T19" fmla="*/ 0 h 384"/>
                  <a:gd name="T20" fmla="*/ 338 w 338"/>
                  <a:gd name="T21"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65F0AD"/>
              </a:solidFill>
              <a:ln w="9525" cap="flat" cmpd="sng">
                <a:solidFill>
                  <a:srgbClr val="FFFFFF"/>
                </a:solidFill>
                <a:prstDash val="solid"/>
                <a:miter lim="8000"/>
                <a:headEnd type="none" w="sm" len="sm"/>
                <a:tailEnd type="none" w="sm" len="sm"/>
              </a:ln>
            </p:spPr>
            <p:txBody>
              <a:bodyPr lIns="51427" tIns="25706" rIns="51427" bIns="25706"/>
              <a:lstStyle/>
              <a:p>
                <a:endParaRPr lang="fr-FR" sz="1013"/>
              </a:p>
            </p:txBody>
          </p:sp>
          <p:sp>
            <p:nvSpPr>
              <p:cNvPr id="43" name="Shape 106"/>
              <p:cNvSpPr>
                <a:spLocks/>
              </p:cNvSpPr>
              <p:nvPr/>
            </p:nvSpPr>
            <p:spPr bwMode="auto">
              <a:xfrm rot="-3280088">
                <a:off x="3667674" y="581521"/>
                <a:ext cx="1790169" cy="2186080"/>
              </a:xfrm>
              <a:custGeom>
                <a:avLst/>
                <a:gdLst>
                  <a:gd name="T0" fmla="*/ 27 w 288"/>
                  <a:gd name="T1" fmla="*/ 0 h 352"/>
                  <a:gd name="T2" fmla="*/ 0 w 288"/>
                  <a:gd name="T3" fmla="*/ 1 h 352"/>
                  <a:gd name="T4" fmla="*/ 35 w 288"/>
                  <a:gd name="T5" fmla="*/ 140 h 352"/>
                  <a:gd name="T6" fmla="*/ 132 w 288"/>
                  <a:gd name="T7" fmla="*/ 200 h 352"/>
                  <a:gd name="T8" fmla="*/ 136 w 288"/>
                  <a:gd name="T9" fmla="*/ 315 h 352"/>
                  <a:gd name="T10" fmla="*/ 271 w 288"/>
                  <a:gd name="T11" fmla="*/ 352 h 352"/>
                  <a:gd name="T12" fmla="*/ 288 w 288"/>
                  <a:gd name="T13" fmla="*/ 260 h 352"/>
                  <a:gd name="T14" fmla="*/ 27 w 288"/>
                  <a:gd name="T15" fmla="*/ 0 h 352"/>
                  <a:gd name="T16" fmla="*/ 0 w 288"/>
                  <a:gd name="T17" fmla="*/ 0 h 352"/>
                  <a:gd name="T18" fmla="*/ 288 w 288"/>
                  <a:gd name="T19"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B7743"/>
              </a:solidFill>
              <a:ln w="9525" cap="flat" cmpd="sng">
                <a:solidFill>
                  <a:srgbClr val="FFFFFF"/>
                </a:solidFill>
                <a:prstDash val="solid"/>
                <a:miter lim="8000"/>
                <a:headEnd type="none" w="sm" len="sm"/>
                <a:tailEnd type="none" w="sm" len="sm"/>
              </a:ln>
            </p:spPr>
            <p:txBody>
              <a:bodyPr lIns="51427" tIns="25706" rIns="51427" bIns="25706"/>
              <a:lstStyle/>
              <a:p>
                <a:endParaRPr lang="fr-FR" sz="1013"/>
              </a:p>
            </p:txBody>
          </p:sp>
          <p:sp>
            <p:nvSpPr>
              <p:cNvPr id="44" name="Shape 107"/>
              <p:cNvSpPr txBox="1">
                <a:spLocks noChangeArrowheads="1"/>
              </p:cNvSpPr>
              <p:nvPr/>
            </p:nvSpPr>
            <p:spPr bwMode="auto">
              <a:xfrm>
                <a:off x="3782825" y="1153125"/>
                <a:ext cx="1578000" cy="56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1427" tIns="51427" rIns="51427" bIns="51427"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fr-FR" sz="900" b="1" dirty="0">
                    <a:solidFill>
                      <a:schemeClr val="bg2">
                        <a:lumMod val="75000"/>
                      </a:schemeClr>
                    </a:solidFill>
                    <a:latin typeface="Roboto"/>
                    <a:ea typeface="Roboto"/>
                    <a:cs typeface="Roboto"/>
                    <a:sym typeface="Roboto"/>
                  </a:rPr>
                  <a:t>AFRICAN  COMMUNITIES </a:t>
                </a:r>
                <a:endParaRPr lang="fr-FR" altLang="fr-FR" sz="900" b="1" dirty="0">
                  <a:solidFill>
                    <a:schemeClr val="bg2">
                      <a:lumMod val="75000"/>
                    </a:schemeClr>
                  </a:solidFill>
                  <a:latin typeface="Roboto"/>
                  <a:ea typeface="Roboto"/>
                  <a:cs typeface="Roboto"/>
                  <a:sym typeface="Roboto"/>
                </a:endParaRPr>
              </a:p>
            </p:txBody>
          </p:sp>
        </p:grpSp>
        <p:grpSp>
          <p:nvGrpSpPr>
            <p:cNvPr id="45" name="Shape 108"/>
            <p:cNvGrpSpPr>
              <a:grpSpLocks/>
            </p:cNvGrpSpPr>
            <p:nvPr/>
          </p:nvGrpSpPr>
          <p:grpSpPr bwMode="auto">
            <a:xfrm>
              <a:off x="3117355" y="2336901"/>
              <a:ext cx="1926134" cy="1756469"/>
              <a:chOff x="1959887" y="1684671"/>
              <a:chExt cx="3424433" cy="3122279"/>
            </a:xfrm>
          </p:grpSpPr>
          <p:sp>
            <p:nvSpPr>
              <p:cNvPr id="46" name="Shape 109"/>
              <p:cNvSpPr>
                <a:spLocks/>
              </p:cNvSpPr>
              <p:nvPr/>
            </p:nvSpPr>
            <p:spPr bwMode="auto">
              <a:xfrm rot="-3280088">
                <a:off x="2859669" y="1740600"/>
                <a:ext cx="1624870" cy="3045726"/>
              </a:xfrm>
              <a:custGeom>
                <a:avLst/>
                <a:gdLst>
                  <a:gd name="T0" fmla="*/ 32 w 251"/>
                  <a:gd name="T1" fmla="*/ 286 h 470"/>
                  <a:gd name="T2" fmla="*/ 251 w 251"/>
                  <a:gd name="T3" fmla="*/ 29 h 470"/>
                  <a:gd name="T4" fmla="*/ 233 w 251"/>
                  <a:gd name="T5" fmla="*/ 0 h 470"/>
                  <a:gd name="T6" fmla="*/ 0 w 251"/>
                  <a:gd name="T7" fmla="*/ 286 h 470"/>
                  <a:gd name="T8" fmla="*/ 65 w 251"/>
                  <a:gd name="T9" fmla="*/ 470 h 470"/>
                  <a:gd name="T10" fmla="*/ 82 w 251"/>
                  <a:gd name="T11" fmla="*/ 440 h 470"/>
                  <a:gd name="T12" fmla="*/ 32 w 251"/>
                  <a:gd name="T13" fmla="*/ 286 h 470"/>
                  <a:gd name="T14" fmla="*/ 0 w 251"/>
                  <a:gd name="T15" fmla="*/ 0 h 470"/>
                  <a:gd name="T16" fmla="*/ 251 w 251"/>
                  <a:gd name="T17" fmla="*/ 470 h 470"/>
                </a:gdLst>
                <a:ahLst/>
                <a:cxnLst>
                  <a:cxn ang="0">
                    <a:pos x="T0" y="T1"/>
                  </a:cxn>
                  <a:cxn ang="0">
                    <a:pos x="T2" y="T3"/>
                  </a:cxn>
                  <a:cxn ang="0">
                    <a:pos x="T4" y="T5"/>
                  </a:cxn>
                  <a:cxn ang="0">
                    <a:pos x="T6" y="T7"/>
                  </a:cxn>
                  <a:cxn ang="0">
                    <a:pos x="T8" y="T9"/>
                  </a:cxn>
                  <a:cxn ang="0">
                    <a:pos x="T10" y="T11"/>
                  </a:cxn>
                  <a:cxn ang="0">
                    <a:pos x="T12" y="T13"/>
                  </a:cxn>
                </a:cxnLst>
                <a:rect l="T14" t="T15" r="T16" b="T17"/>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65F0AD"/>
              </a:solidFill>
              <a:ln w="9525" cap="flat" cmpd="sng">
                <a:solidFill>
                  <a:srgbClr val="FFFFFF"/>
                </a:solidFill>
                <a:prstDash val="solid"/>
                <a:miter lim="8000"/>
                <a:headEnd type="none" w="sm" len="sm"/>
                <a:tailEnd type="none" w="sm" len="sm"/>
              </a:ln>
            </p:spPr>
            <p:txBody>
              <a:bodyPr lIns="51427" tIns="25706" rIns="51427" bIns="25706"/>
              <a:lstStyle/>
              <a:p>
                <a:endParaRPr lang="fr-FR" sz="1013"/>
              </a:p>
            </p:txBody>
          </p:sp>
          <p:sp>
            <p:nvSpPr>
              <p:cNvPr id="47" name="Shape 110"/>
              <p:cNvSpPr>
                <a:spLocks/>
              </p:cNvSpPr>
              <p:nvPr/>
            </p:nvSpPr>
            <p:spPr bwMode="auto">
              <a:xfrm rot="-3280089">
                <a:off x="3037225" y="1789647"/>
                <a:ext cx="1575644" cy="2550423"/>
              </a:xfrm>
              <a:custGeom>
                <a:avLst/>
                <a:gdLst>
                  <a:gd name="T0" fmla="*/ 152 w 254"/>
                  <a:gd name="T1" fmla="*/ 311 h 411"/>
                  <a:gd name="T2" fmla="*/ 200 w 254"/>
                  <a:gd name="T3" fmla="*/ 153 h 411"/>
                  <a:gd name="T4" fmla="*/ 254 w 254"/>
                  <a:gd name="T5" fmla="*/ 136 h 411"/>
                  <a:gd name="T6" fmla="*/ 219 w 254"/>
                  <a:gd name="T7" fmla="*/ 0 h 411"/>
                  <a:gd name="T8" fmla="*/ 0 w 254"/>
                  <a:gd name="T9" fmla="*/ 257 h 411"/>
                  <a:gd name="T10" fmla="*/ 50 w 254"/>
                  <a:gd name="T11" fmla="*/ 411 h 411"/>
                  <a:gd name="T12" fmla="*/ 152 w 254"/>
                  <a:gd name="T13" fmla="*/ 311 h 411"/>
                  <a:gd name="T14" fmla="*/ 0 w 254"/>
                  <a:gd name="T15" fmla="*/ 0 h 411"/>
                  <a:gd name="T16" fmla="*/ 254 w 254"/>
                  <a:gd name="T17" fmla="*/ 411 h 411"/>
                </a:gdLst>
                <a:ahLst/>
                <a:cxnLst>
                  <a:cxn ang="0">
                    <a:pos x="T0" y="T1"/>
                  </a:cxn>
                  <a:cxn ang="0">
                    <a:pos x="T2" y="T3"/>
                  </a:cxn>
                  <a:cxn ang="0">
                    <a:pos x="T4" y="T5"/>
                  </a:cxn>
                  <a:cxn ang="0">
                    <a:pos x="T6" y="T7"/>
                  </a:cxn>
                  <a:cxn ang="0">
                    <a:pos x="T8" y="T9"/>
                  </a:cxn>
                  <a:cxn ang="0">
                    <a:pos x="T10" y="T11"/>
                  </a:cxn>
                  <a:cxn ang="0">
                    <a:pos x="T12" y="T13"/>
                  </a:cxn>
                </a:cxnLst>
                <a:rect l="T14" t="T15" r="T16" b="T17"/>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85631"/>
              </a:solidFill>
              <a:ln w="9525" cap="flat" cmpd="sng">
                <a:solidFill>
                  <a:srgbClr val="FFFFFF"/>
                </a:solidFill>
                <a:prstDash val="solid"/>
                <a:miter lim="8000"/>
                <a:headEnd type="none" w="sm" len="sm"/>
                <a:tailEnd type="none" w="sm" len="sm"/>
              </a:ln>
            </p:spPr>
            <p:txBody>
              <a:bodyPr lIns="51427" tIns="25706" rIns="51427" bIns="25706"/>
              <a:lstStyle/>
              <a:p>
                <a:endParaRPr lang="fr-FR" sz="1013"/>
              </a:p>
            </p:txBody>
          </p:sp>
          <p:sp>
            <p:nvSpPr>
              <p:cNvPr id="48" name="Shape 111"/>
              <p:cNvSpPr txBox="1">
                <a:spLocks noChangeArrowheads="1"/>
              </p:cNvSpPr>
              <p:nvPr/>
            </p:nvSpPr>
            <p:spPr bwMode="auto">
              <a:xfrm rot="3725110" flipH="1">
                <a:off x="2866277" y="2863871"/>
                <a:ext cx="1577671" cy="563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1427" tIns="51427" rIns="51427" bIns="51427"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fr-FR" sz="900" b="1" dirty="0">
                    <a:solidFill>
                      <a:schemeClr val="bg2">
                        <a:lumMod val="75000"/>
                      </a:schemeClr>
                    </a:solidFill>
                    <a:latin typeface="Roboto"/>
                    <a:ea typeface="Roboto"/>
                    <a:cs typeface="Roboto"/>
                    <a:sym typeface="Roboto"/>
                  </a:rPr>
                  <a:t>QUALITY OF LIFE</a:t>
                </a:r>
                <a:endParaRPr lang="fr-FR" altLang="fr-FR" sz="900" b="1" dirty="0">
                  <a:solidFill>
                    <a:schemeClr val="bg2">
                      <a:lumMod val="75000"/>
                    </a:schemeClr>
                  </a:solidFill>
                  <a:latin typeface="Roboto"/>
                  <a:ea typeface="Roboto"/>
                  <a:cs typeface="Roboto"/>
                  <a:sym typeface="Roboto"/>
                </a:endParaRPr>
              </a:p>
            </p:txBody>
          </p:sp>
        </p:grpSp>
        <p:grpSp>
          <p:nvGrpSpPr>
            <p:cNvPr id="49" name="Shape 112"/>
            <p:cNvGrpSpPr>
              <a:grpSpLocks/>
            </p:cNvGrpSpPr>
            <p:nvPr/>
          </p:nvGrpSpPr>
          <p:grpSpPr bwMode="auto">
            <a:xfrm>
              <a:off x="3242372" y="1516261"/>
              <a:ext cx="2669977" cy="2634258"/>
              <a:chOff x="2820225" y="891450"/>
              <a:chExt cx="3175200" cy="3175200"/>
            </a:xfrm>
          </p:grpSpPr>
          <p:sp>
            <p:nvSpPr>
              <p:cNvPr id="50" name="Shape 113"/>
              <p:cNvSpPr/>
              <p:nvPr/>
            </p:nvSpPr>
            <p:spPr>
              <a:xfrm rot="10800000">
                <a:off x="2820225" y="891450"/>
                <a:ext cx="3175200" cy="3175200"/>
              </a:xfrm>
              <a:prstGeom prst="blockArc">
                <a:avLst>
                  <a:gd name="adj1" fmla="val 3986760"/>
                  <a:gd name="adj2" fmla="val 3012680"/>
                  <a:gd name="adj3" fmla="val 6939"/>
                </a:avLst>
              </a:prstGeom>
              <a:solidFill>
                <a:schemeClr val="bg2">
                  <a:lumMod val="50000"/>
                </a:schemeClr>
              </a:solidFill>
              <a:ln>
                <a:noFill/>
              </a:ln>
            </p:spPr>
            <p:txBody>
              <a:bodyPr spcFirstLastPara="1" lIns="51427" tIns="51427" rIns="51427" bIns="51427" anchor="ctr"/>
              <a:lstStyle/>
              <a:p>
                <a:pPr>
                  <a:defRPr/>
                </a:pPr>
                <a:endParaRPr sz="1013"/>
              </a:p>
            </p:txBody>
          </p:sp>
          <p:sp>
            <p:nvSpPr>
              <p:cNvPr id="51" name="Shape 114"/>
              <p:cNvSpPr>
                <a:spLocks noChangeArrowheads="1"/>
              </p:cNvSpPr>
              <p:nvPr/>
            </p:nvSpPr>
            <p:spPr bwMode="auto">
              <a:xfrm rot="10800000">
                <a:off x="3175023" y="1179900"/>
                <a:ext cx="450600" cy="450600"/>
              </a:xfrm>
              <a:prstGeom prst="rtTriangle">
                <a:avLst/>
              </a:prstGeom>
              <a:solidFill>
                <a:schemeClr val="bg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1427" tIns="51427" rIns="51427" bIns="51427"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sz="1013"/>
              </a:p>
            </p:txBody>
          </p:sp>
        </p:grpSp>
      </p:gr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90" y="81946"/>
            <a:ext cx="1236725" cy="991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16051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28470"/>
            <a:ext cx="5802790" cy="458115"/>
          </a:xfrm>
        </p:spPr>
        <p:txBody>
          <a:bodyPr>
            <a:noAutofit/>
          </a:bodyPr>
          <a:lstStyle/>
          <a:p>
            <a:pPr algn="ctr"/>
            <a:r>
              <a:rPr lang="en-GB" sz="2400" b="1" dirty="0" smtClean="0">
                <a:solidFill>
                  <a:srgbClr val="FFDC47"/>
                </a:solidFill>
                <a:effectLst>
                  <a:outerShdw blurRad="50800" dist="38100" dir="2700000" algn="tl" rotWithShape="0">
                    <a:prstClr val="black">
                      <a:alpha val="40000"/>
                    </a:prstClr>
                  </a:outerShdw>
                </a:effectLst>
              </a:rPr>
              <a:t>TECH INNOVATIONS EXAMPLES</a:t>
            </a:r>
            <a:endParaRPr lang="en-GB" sz="2400" b="1" dirty="0">
              <a:solidFill>
                <a:srgbClr val="FFDC47"/>
              </a:solidFill>
              <a:effectLst>
                <a:outerShdw blurRad="50800" dist="38100" dir="2700000" algn="tl" rotWithShape="0">
                  <a:prstClr val="black">
                    <a:alpha val="40000"/>
                  </a:prst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490" y="650915"/>
            <a:ext cx="5191970" cy="4454790"/>
          </a:xfrm>
        </p:spPr>
      </p:pic>
    </p:spTree>
    <p:extLst>
      <p:ext uri="{BB962C8B-B14F-4D97-AF65-F5344CB8AC3E}">
        <p14:creationId xmlns:p14="http://schemas.microsoft.com/office/powerpoint/2010/main" xmlns="" val="538686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imation: FinalText"/>
          <p:cNvSpPr txBox="1"/>
          <p:nvPr/>
        </p:nvSpPr>
        <p:spPr>
          <a:xfrm>
            <a:off x="1291130" y="2434320"/>
            <a:ext cx="4493602" cy="784830"/>
          </a:xfrm>
          <a:prstGeom prst="rect">
            <a:avLst/>
          </a:prstGeom>
          <a:noFill/>
        </p:spPr>
        <p:txBody>
          <a:bodyPr wrap="none" rtlCol="0">
            <a:spAutoFit/>
          </a:bodyPr>
          <a:lstStyle/>
          <a:p>
            <a:r>
              <a:rPr lang="en-US" sz="4500" dirty="0" smtClean="0">
                <a:solidFill>
                  <a:srgbClr val="FFDC47"/>
                </a:solidFill>
                <a:latin typeface="Arial Black" panose="020B0A04020102020204" pitchFamily="34" charset="0"/>
              </a:rPr>
              <a:t>Thank YOU !!!</a:t>
            </a:r>
            <a:endParaRPr lang="en-US" sz="4500" dirty="0">
              <a:solidFill>
                <a:srgbClr val="FFDC47"/>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xmlns="" val="32760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accent2"/>
                                      </p:to>
                                    </p:animClr>
                                  </p:subTnLst>
                                </p:cTn>
                              </p:par>
                            </p:childTnLst>
                          </p:cTn>
                        </p:par>
                        <p:par>
                          <p:cTn id="10" fill="hold">
                            <p:stCondLst>
                              <p:cond delay="2000"/>
                            </p:stCondLst>
                            <p:childTnLst>
                              <p:par>
                                <p:cTn id="11" presetID="42" presetClass="path" presetSubtype="0" accel="50000" decel="50000" fill="hold" grpId="1" nodeType="afterEffect">
                                  <p:stCondLst>
                                    <p:cond delay="0"/>
                                  </p:stCondLst>
                                  <p:childTnLst>
                                    <p:animMotion origin="layout" path="M 2.5E-6 -4.07407E-6 L 2.5E-6 0.00024 " pathEditMode="relative" rAng="0" ptsTypes="AA">
                                      <p:cBhvr>
                                        <p:cTn id="12" dur="2000" fill="hold"/>
                                        <p:tgtEl>
                                          <p:spTgt spid="8">
                                            <p:txEl>
                                              <p:pRg st="0" end="0"/>
                                            </p:txEl>
                                          </p:spTgt>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4" y="128470"/>
            <a:ext cx="6448601" cy="857250"/>
          </a:xfrm>
        </p:spPr>
        <p:txBody>
          <a:bodyPr vert="horz" lIns="91440" tIns="45720" rIns="91440" bIns="45720" rtlCol="0" anchor="ctr">
            <a:normAutofit/>
          </a:bodyPr>
          <a:lstStyle/>
          <a:p>
            <a:pPr algn="l"/>
            <a:r>
              <a:rPr lang="en-GB" sz="2700" b="1" dirty="0">
                <a:solidFill>
                  <a:srgbClr val="FFDC47"/>
                </a:solidFill>
                <a:effectLst>
                  <a:outerShdw blurRad="50800" dist="38100" dir="2700000" algn="tl" rotWithShape="0">
                    <a:prstClr val="black">
                      <a:alpha val="40000"/>
                    </a:prstClr>
                  </a:outerShdw>
                </a:effectLst>
              </a:rPr>
              <a:t>WAGADU - First West African Empire</a:t>
            </a:r>
          </a:p>
        </p:txBody>
      </p:sp>
      <p:sp>
        <p:nvSpPr>
          <p:cNvPr id="3" name="Content Placeholder 2"/>
          <p:cNvSpPr>
            <a:spLocks noGrp="1"/>
          </p:cNvSpPr>
          <p:nvPr>
            <p:ph sz="half" idx="1"/>
          </p:nvPr>
        </p:nvSpPr>
        <p:spPr>
          <a:xfrm>
            <a:off x="69490" y="1220924"/>
            <a:ext cx="3785994" cy="3946811"/>
          </a:xfrm>
        </p:spPr>
        <p:txBody>
          <a:bodyPr>
            <a:normAutofit fontScale="70000" lnSpcReduction="20000"/>
          </a:bodyPr>
          <a:lstStyle/>
          <a:p>
            <a:pPr algn="just">
              <a:spcBef>
                <a:spcPts val="600"/>
              </a:spcBef>
              <a:spcAft>
                <a:spcPts val="600"/>
              </a:spcAft>
              <a:buFont typeface="Wingdings" panose="05000000000000000000" pitchFamily="2" charset="2"/>
              <a:buChar char="§"/>
            </a:pPr>
            <a:r>
              <a:rPr lang="en-GB" sz="1800" dirty="0" err="1" smtClean="0">
                <a:solidFill>
                  <a:schemeClr val="bg2">
                    <a:lumMod val="50000"/>
                  </a:schemeClr>
                </a:solidFill>
              </a:rPr>
              <a:t>Wagadu</a:t>
            </a:r>
            <a:r>
              <a:rPr lang="en-GB" sz="1800" dirty="0" smtClean="0">
                <a:solidFill>
                  <a:schemeClr val="bg2">
                    <a:lumMod val="50000"/>
                  </a:schemeClr>
                </a:solidFill>
              </a:rPr>
              <a:t> was the first ever empire in West Africa that encompassed several African countries. It was created by descendant of Black Egyptians that migrated to the West</a:t>
            </a:r>
          </a:p>
          <a:p>
            <a:pPr algn="just">
              <a:spcBef>
                <a:spcPts val="0"/>
              </a:spcBef>
              <a:spcAft>
                <a:spcPts val="600"/>
              </a:spcAft>
              <a:buFont typeface="Wingdings" panose="05000000000000000000" pitchFamily="2" charset="2"/>
              <a:buChar char="§"/>
            </a:pPr>
            <a:r>
              <a:rPr lang="en-GB" sz="1800" dirty="0" err="1" smtClean="0">
                <a:solidFill>
                  <a:schemeClr val="bg2">
                    <a:lumMod val="50000"/>
                  </a:schemeClr>
                </a:solidFill>
              </a:rPr>
              <a:t>Wagadu</a:t>
            </a:r>
            <a:r>
              <a:rPr lang="en-GB" sz="1800" dirty="0" smtClean="0">
                <a:solidFill>
                  <a:schemeClr val="bg2">
                    <a:lumMod val="50000"/>
                  </a:schemeClr>
                </a:solidFill>
              </a:rPr>
              <a:t> lead to the creation of world class states such as Ghana, Songhai, Mali…  that centuries before Colombo, sent explorative boats across the Atlantic to the Americas</a:t>
            </a:r>
          </a:p>
          <a:p>
            <a:pPr algn="just">
              <a:spcBef>
                <a:spcPts val="0"/>
              </a:spcBef>
              <a:spcAft>
                <a:spcPts val="600"/>
              </a:spcAft>
              <a:buFont typeface="Wingdings" panose="05000000000000000000" pitchFamily="2" charset="2"/>
              <a:buChar char="§"/>
            </a:pPr>
            <a:r>
              <a:rPr lang="en-GB" sz="1800" dirty="0" smtClean="0">
                <a:solidFill>
                  <a:schemeClr val="bg2">
                    <a:lumMod val="50000"/>
                  </a:schemeClr>
                </a:solidFill>
              </a:rPr>
              <a:t>During that golden age from 500 to 1200 AD, Africa lead the world in sciences, technology and political institutions</a:t>
            </a:r>
          </a:p>
          <a:p>
            <a:pPr algn="just">
              <a:spcAft>
                <a:spcPts val="600"/>
              </a:spcAft>
              <a:buFont typeface="Wingdings" panose="05000000000000000000" pitchFamily="2" charset="2"/>
              <a:buChar char="§"/>
            </a:pPr>
            <a:r>
              <a:rPr lang="en-GB" sz="1800" dirty="0">
                <a:solidFill>
                  <a:schemeClr val="bg2">
                    <a:lumMod val="50000"/>
                  </a:schemeClr>
                </a:solidFill>
              </a:rPr>
              <a:t>Timbuktu houses the world oldest university. The University of </a:t>
            </a:r>
            <a:r>
              <a:rPr lang="en-GB" sz="1800" dirty="0" err="1">
                <a:solidFill>
                  <a:schemeClr val="bg2">
                    <a:lumMod val="50000"/>
                  </a:schemeClr>
                </a:solidFill>
              </a:rPr>
              <a:t>Sankore</a:t>
            </a:r>
            <a:r>
              <a:rPr lang="en-GB" sz="1800" dirty="0">
                <a:solidFill>
                  <a:schemeClr val="bg2">
                    <a:lumMod val="50000"/>
                  </a:schemeClr>
                </a:solidFill>
              </a:rPr>
              <a:t> has its roots in the </a:t>
            </a:r>
            <a:r>
              <a:rPr lang="en-GB" sz="1800" dirty="0" err="1">
                <a:solidFill>
                  <a:schemeClr val="bg2">
                    <a:lumMod val="50000"/>
                  </a:schemeClr>
                </a:solidFill>
              </a:rPr>
              <a:t>Sankore</a:t>
            </a:r>
            <a:r>
              <a:rPr lang="en-GB" sz="1800" dirty="0">
                <a:solidFill>
                  <a:schemeClr val="bg2">
                    <a:lumMod val="50000"/>
                  </a:schemeClr>
                </a:solidFill>
              </a:rPr>
              <a:t> Mosque which was founded in 989 AD</a:t>
            </a:r>
          </a:p>
          <a:p>
            <a:pPr algn="just">
              <a:spcAft>
                <a:spcPts val="600"/>
              </a:spcAft>
              <a:buFont typeface="Wingdings" panose="05000000000000000000" pitchFamily="2" charset="2"/>
              <a:buChar char="§"/>
            </a:pPr>
            <a:r>
              <a:rPr lang="en-GB" sz="1800" dirty="0" smtClean="0">
                <a:solidFill>
                  <a:schemeClr val="bg2">
                    <a:lumMod val="50000"/>
                  </a:schemeClr>
                </a:solidFill>
              </a:rPr>
              <a:t>The </a:t>
            </a:r>
            <a:r>
              <a:rPr lang="en-GB" sz="1800" dirty="0" err="1" smtClean="0">
                <a:solidFill>
                  <a:schemeClr val="bg2">
                    <a:lumMod val="50000"/>
                  </a:schemeClr>
                </a:solidFill>
              </a:rPr>
              <a:t>Mandeen</a:t>
            </a:r>
            <a:r>
              <a:rPr lang="en-GB" sz="1800" dirty="0" smtClean="0">
                <a:solidFill>
                  <a:schemeClr val="bg2">
                    <a:lumMod val="50000"/>
                  </a:schemeClr>
                </a:solidFill>
              </a:rPr>
              <a:t> Charter from 1200 AD, </a:t>
            </a:r>
            <a:r>
              <a:rPr lang="en-GB" sz="1800" dirty="0">
                <a:solidFill>
                  <a:schemeClr val="bg2">
                    <a:lumMod val="50000"/>
                  </a:schemeClr>
                </a:solidFill>
              </a:rPr>
              <a:t>one of the oldest constitutions in the </a:t>
            </a:r>
            <a:r>
              <a:rPr lang="en-GB" sz="1800" dirty="0" smtClean="0">
                <a:solidFill>
                  <a:schemeClr val="bg2">
                    <a:lumMod val="50000"/>
                  </a:schemeClr>
                </a:solidFill>
              </a:rPr>
              <a:t>world </a:t>
            </a:r>
            <a:r>
              <a:rPr lang="en-GB" sz="1800" dirty="0">
                <a:solidFill>
                  <a:schemeClr val="bg2">
                    <a:lumMod val="50000"/>
                  </a:schemeClr>
                </a:solidFill>
              </a:rPr>
              <a:t>advocating social peace in diversity, the inviolability of the human being, education, the integrity of the motherland, food security, the abolition of </a:t>
            </a:r>
            <a:r>
              <a:rPr lang="en-GB" sz="1800" dirty="0" smtClean="0">
                <a:solidFill>
                  <a:schemeClr val="bg2">
                    <a:lumMod val="50000"/>
                  </a:schemeClr>
                </a:solidFill>
              </a:rPr>
              <a:t>slavery, </a:t>
            </a:r>
            <a:r>
              <a:rPr lang="en-GB" sz="1800" dirty="0">
                <a:solidFill>
                  <a:schemeClr val="bg2">
                    <a:lumMod val="50000"/>
                  </a:schemeClr>
                </a:solidFill>
              </a:rPr>
              <a:t>freedom of expression and </a:t>
            </a:r>
            <a:r>
              <a:rPr lang="en-GB" sz="1800" dirty="0" smtClean="0">
                <a:solidFill>
                  <a:schemeClr val="bg2">
                    <a:lumMod val="50000"/>
                  </a:schemeClr>
                </a:solidFill>
              </a:rPr>
              <a:t>trade</a:t>
            </a:r>
            <a:endParaRPr lang="en-GB" sz="1800" dirty="0">
              <a:solidFill>
                <a:schemeClr val="bg2">
                  <a:lumMod val="50000"/>
                </a:schemeClr>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039820" y="1063228"/>
            <a:ext cx="2630976" cy="3509067"/>
          </a:xfrm>
        </p:spPr>
      </p:pic>
    </p:spTree>
    <p:extLst>
      <p:ext uri="{BB962C8B-B14F-4D97-AF65-F5344CB8AC3E}">
        <p14:creationId xmlns:p14="http://schemas.microsoft.com/office/powerpoint/2010/main" xmlns="" val="2319929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45" y="433880"/>
            <a:ext cx="4695679" cy="572644"/>
          </a:xfrm>
        </p:spPr>
        <p:txBody>
          <a:bodyPr/>
          <a:lstStyle/>
          <a:p>
            <a:r>
              <a:rPr lang="en-US" b="1" dirty="0" smtClean="0"/>
              <a:t>HUMAN RIGHTS IN MANKIND</a:t>
            </a:r>
            <a:endParaRPr lang="en-US" b="1" dirty="0"/>
          </a:p>
        </p:txBody>
      </p:sp>
      <p:sp>
        <p:nvSpPr>
          <p:cNvPr id="3" name="Content Placeholder 2"/>
          <p:cNvSpPr>
            <a:spLocks noGrp="1"/>
          </p:cNvSpPr>
          <p:nvPr>
            <p:ph idx="1"/>
          </p:nvPr>
        </p:nvSpPr>
        <p:spPr>
          <a:xfrm>
            <a:off x="336725" y="1197405"/>
            <a:ext cx="5230145" cy="3206806"/>
          </a:xfrm>
        </p:spPr>
        <p:txBody>
          <a:bodyPr/>
          <a:lstStyle/>
          <a:p>
            <a:pPr>
              <a:buFont typeface="Wingdings" panose="05000000000000000000" pitchFamily="2" charset="2"/>
              <a:buChar char="§"/>
            </a:pPr>
            <a:r>
              <a:rPr lang="en-GB" sz="1600" b="1" dirty="0" smtClean="0">
                <a:solidFill>
                  <a:schemeClr val="bg2">
                    <a:lumMod val="50000"/>
                  </a:schemeClr>
                </a:solidFill>
              </a:rPr>
              <a:t>1236</a:t>
            </a:r>
            <a:r>
              <a:rPr lang="en-GB" sz="1600" dirty="0" smtClean="0">
                <a:solidFill>
                  <a:schemeClr val="bg2">
                    <a:lumMod val="50000"/>
                  </a:schemeClr>
                </a:solidFill>
              </a:rPr>
              <a:t> - The </a:t>
            </a:r>
            <a:r>
              <a:rPr lang="en-GB" sz="1600" dirty="0">
                <a:solidFill>
                  <a:schemeClr val="bg2">
                    <a:lumMod val="50000"/>
                  </a:schemeClr>
                </a:solidFill>
              </a:rPr>
              <a:t>Charter of </a:t>
            </a:r>
            <a:r>
              <a:rPr lang="en-GB" sz="1600" dirty="0" err="1">
                <a:solidFill>
                  <a:schemeClr val="bg2">
                    <a:lumMod val="50000"/>
                  </a:schemeClr>
                </a:solidFill>
              </a:rPr>
              <a:t>Kurukan</a:t>
            </a:r>
            <a:r>
              <a:rPr lang="en-GB" sz="1600" dirty="0">
                <a:solidFill>
                  <a:schemeClr val="bg2">
                    <a:lumMod val="50000"/>
                  </a:schemeClr>
                </a:solidFill>
              </a:rPr>
              <a:t> </a:t>
            </a:r>
            <a:r>
              <a:rPr lang="en-GB" sz="1600" dirty="0" err="1">
                <a:solidFill>
                  <a:schemeClr val="bg2">
                    <a:lumMod val="50000"/>
                  </a:schemeClr>
                </a:solidFill>
              </a:rPr>
              <a:t>Fuga</a:t>
            </a:r>
            <a:r>
              <a:rPr lang="en-GB" sz="1600" dirty="0">
                <a:solidFill>
                  <a:schemeClr val="bg2">
                    <a:lumMod val="50000"/>
                  </a:schemeClr>
                </a:solidFill>
              </a:rPr>
              <a:t> in  </a:t>
            </a:r>
            <a:r>
              <a:rPr lang="en-GB" sz="1600" dirty="0" smtClean="0">
                <a:solidFill>
                  <a:schemeClr val="bg2">
                    <a:lumMod val="50000"/>
                  </a:schemeClr>
                </a:solidFill>
              </a:rPr>
              <a:t>Mali </a:t>
            </a:r>
            <a:endParaRPr lang="en-GB" sz="1600" dirty="0">
              <a:solidFill>
                <a:schemeClr val="bg2">
                  <a:lumMod val="50000"/>
                </a:schemeClr>
              </a:solidFill>
            </a:endParaRPr>
          </a:p>
          <a:p>
            <a:pPr>
              <a:buFont typeface="Wingdings" panose="05000000000000000000" pitchFamily="2" charset="2"/>
              <a:buChar char="§"/>
            </a:pPr>
            <a:r>
              <a:rPr lang="en-GB" sz="1600" b="1" dirty="0" smtClean="0">
                <a:solidFill>
                  <a:schemeClr val="bg2">
                    <a:lumMod val="50000"/>
                  </a:schemeClr>
                </a:solidFill>
              </a:rPr>
              <a:t>1789</a:t>
            </a:r>
            <a:r>
              <a:rPr lang="en-GB" sz="1600" dirty="0" smtClean="0">
                <a:solidFill>
                  <a:schemeClr val="bg2">
                    <a:lumMod val="50000"/>
                  </a:schemeClr>
                </a:solidFill>
              </a:rPr>
              <a:t> - French </a:t>
            </a:r>
            <a:r>
              <a:rPr lang="en-GB" sz="1600" dirty="0">
                <a:solidFill>
                  <a:schemeClr val="bg2">
                    <a:lumMod val="50000"/>
                  </a:schemeClr>
                </a:solidFill>
              </a:rPr>
              <a:t>Declaration for Human and Citizen </a:t>
            </a:r>
            <a:r>
              <a:rPr lang="en-GB" sz="1600" dirty="0" smtClean="0">
                <a:solidFill>
                  <a:schemeClr val="bg2">
                    <a:lumMod val="50000"/>
                  </a:schemeClr>
                </a:solidFill>
              </a:rPr>
              <a:t>Right</a:t>
            </a:r>
          </a:p>
          <a:p>
            <a:pPr>
              <a:buFont typeface="Wingdings" panose="05000000000000000000" pitchFamily="2" charset="2"/>
              <a:buChar char="§"/>
            </a:pPr>
            <a:r>
              <a:rPr lang="en-GB" sz="1600" b="1" dirty="0">
                <a:solidFill>
                  <a:schemeClr val="bg2">
                    <a:lumMod val="50000"/>
                  </a:schemeClr>
                </a:solidFill>
              </a:rPr>
              <a:t>1948</a:t>
            </a:r>
            <a:r>
              <a:rPr lang="en-GB" sz="1600" dirty="0">
                <a:solidFill>
                  <a:schemeClr val="bg2">
                    <a:lumMod val="50000"/>
                  </a:schemeClr>
                </a:solidFill>
              </a:rPr>
              <a:t> </a:t>
            </a:r>
            <a:r>
              <a:rPr lang="en-GB" sz="1600" dirty="0" smtClean="0">
                <a:solidFill>
                  <a:schemeClr val="bg2">
                    <a:lumMod val="50000"/>
                  </a:schemeClr>
                </a:solidFill>
              </a:rPr>
              <a:t>- Universal </a:t>
            </a:r>
            <a:r>
              <a:rPr lang="en-GB" sz="1600" dirty="0">
                <a:solidFill>
                  <a:schemeClr val="bg2">
                    <a:lumMod val="50000"/>
                  </a:schemeClr>
                </a:solidFill>
              </a:rPr>
              <a:t>declaration of human right </a:t>
            </a:r>
            <a:r>
              <a:rPr lang="en-GB" sz="1600" dirty="0" smtClean="0">
                <a:solidFill>
                  <a:schemeClr val="bg2">
                    <a:lumMod val="50000"/>
                  </a:schemeClr>
                </a:solidFill>
              </a:rPr>
              <a:t>December</a:t>
            </a:r>
            <a:endParaRPr lang="en-GB" sz="1600" dirty="0">
              <a:solidFill>
                <a:schemeClr val="bg2">
                  <a:lumMod val="50000"/>
                </a:schemeClr>
              </a:solidFill>
            </a:endParaRPr>
          </a:p>
          <a:p>
            <a:endParaRPr lang="en-GB" dirty="0" smtClean="0"/>
          </a:p>
          <a:p>
            <a:endParaRPr lang="en-GB" dirty="0"/>
          </a:p>
          <a:p>
            <a:endParaRPr lang="en-GB" dirty="0"/>
          </a:p>
        </p:txBody>
      </p:sp>
      <p:sp>
        <p:nvSpPr>
          <p:cNvPr id="4" name="Footer Placeholder 3"/>
          <p:cNvSpPr>
            <a:spLocks noGrp="1"/>
          </p:cNvSpPr>
          <p:nvPr>
            <p:ph type="ftr" sz="quarter" idx="11"/>
          </p:nvPr>
        </p:nvSpPr>
        <p:spPr/>
        <p:txBody>
          <a:bodyPr/>
          <a:lstStyle/>
          <a:p>
            <a:fld id="{5200922F-E168-4FEC-B94D-A67AF0D900F2}" type="slidenum">
              <a:rPr lang="en-US" smtClean="0">
                <a:solidFill>
                  <a:srgbClr val="000000"/>
                </a:solidFill>
              </a:rPr>
              <a:pPr/>
              <a:t>3</a:t>
            </a:fld>
            <a:endParaRPr lang="en-US">
              <a:solidFill>
                <a:srgbClr val="000000"/>
              </a:solidFill>
            </a:endParaRPr>
          </a:p>
        </p:txBody>
      </p:sp>
      <p:grpSp>
        <p:nvGrpSpPr>
          <p:cNvPr id="6" name="Groupe 5"/>
          <p:cNvGrpSpPr/>
          <p:nvPr/>
        </p:nvGrpSpPr>
        <p:grpSpPr>
          <a:xfrm>
            <a:off x="374900" y="2253042"/>
            <a:ext cx="4861653" cy="2151168"/>
            <a:chOff x="680310" y="2411000"/>
            <a:chExt cx="4569512" cy="155928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520819" y="2411000"/>
              <a:ext cx="2729003" cy="15592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310" y="2425132"/>
              <a:ext cx="2068144" cy="153101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220402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516144" y="2419045"/>
            <a:ext cx="3779011" cy="1832460"/>
          </a:xfrm>
          <a:prstGeom prst="rect">
            <a:avLst/>
          </a:prstGeom>
        </p:spPr>
        <p:txBody>
          <a:bodyPr vert="horz" lIns="51435" tIns="25718" rIns="51435" bIns="25718"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ctr"/>
            <a:r>
              <a:rPr lang="en-US" sz="1600" b="1" dirty="0" smtClean="0">
                <a:solidFill>
                  <a:schemeClr val="bg2">
                    <a:lumMod val="50000"/>
                  </a:schemeClr>
                </a:solidFill>
                <a:effectLst>
                  <a:outerShdw blurRad="38100" dist="38100" dir="2700000" algn="tl">
                    <a:srgbClr val="000000">
                      <a:alpha val="43137"/>
                    </a:srgbClr>
                  </a:outerShdw>
                </a:effectLst>
                <a:latin typeface="Cambria" panose="02040503050406030204" pitchFamily="18" charset="0"/>
              </a:rPr>
              <a:t>WAGADU </a:t>
            </a:r>
            <a:r>
              <a:rPr lang="en-US" sz="1400" dirty="0" smtClean="0">
                <a:solidFill>
                  <a:schemeClr val="bg2">
                    <a:lumMod val="50000"/>
                  </a:schemeClr>
                </a:solidFill>
                <a:effectLst>
                  <a:outerShdw blurRad="38100" dist="38100" dir="2700000" algn="tl">
                    <a:srgbClr val="000000">
                      <a:alpha val="43137"/>
                    </a:srgbClr>
                  </a:outerShdw>
                </a:effectLst>
                <a:latin typeface="Cambria" panose="02040503050406030204" pitchFamily="18" charset="0"/>
              </a:rPr>
              <a:t> </a:t>
            </a:r>
            <a:r>
              <a:rPr lang="en-US" sz="14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rPr>
              <a:t>aims to be a collaborative platform, a Think Tank where all the stakeholders of Africa's future, specialized experts, scientists, politicians, civil society, communities and diasporas intervene and combine their efforts to help reveal the great challenges of its </a:t>
            </a:r>
            <a:r>
              <a:rPr lang="en-US" sz="1400" dirty="0" smtClean="0">
                <a:solidFill>
                  <a:schemeClr val="bg2">
                    <a:lumMod val="50000"/>
                  </a:schemeClr>
                </a:solidFill>
                <a:effectLst>
                  <a:outerShdw blurRad="38100" dist="38100" dir="2700000" algn="tl">
                    <a:srgbClr val="000000">
                      <a:alpha val="43137"/>
                    </a:srgbClr>
                  </a:outerShdw>
                </a:effectLst>
                <a:latin typeface="Cambria" panose="02040503050406030204" pitchFamily="18" charset="0"/>
              </a:rPr>
              <a:t>development</a:t>
            </a:r>
          </a:p>
          <a:p>
            <a:pPr algn="ctr"/>
            <a:endParaRPr lang="en-US" sz="14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ndParaRPr>
          </a:p>
        </p:txBody>
      </p:sp>
      <p:grpSp>
        <p:nvGrpSpPr>
          <p:cNvPr id="4" name="Groupe 3"/>
          <p:cNvGrpSpPr/>
          <p:nvPr/>
        </p:nvGrpSpPr>
        <p:grpSpPr>
          <a:xfrm>
            <a:off x="69490" y="81947"/>
            <a:ext cx="1236725" cy="1195037"/>
            <a:chOff x="2109920" y="1350110"/>
            <a:chExt cx="951835" cy="1079727"/>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7" name="Rectangle 6"/>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pic>
        <p:nvPicPr>
          <p:cNvPr id="8" name="Picture 6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0235" y="81947"/>
            <a:ext cx="1488715" cy="1428187"/>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1458" y="46147"/>
            <a:ext cx="1376973" cy="11872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99945" y="1367660"/>
            <a:ext cx="1168086" cy="1011132"/>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38425" y="3953813"/>
            <a:ext cx="1212910" cy="908512"/>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696543" y="1075335"/>
            <a:ext cx="1221640" cy="1038299"/>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16787" y="1420039"/>
            <a:ext cx="1192312" cy="984642"/>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4900" y="2724992"/>
            <a:ext cx="1107640" cy="888009"/>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1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818180" y="4098800"/>
            <a:ext cx="1284589" cy="97197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13"/>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295155" y="2446729"/>
            <a:ext cx="1166272" cy="1166272"/>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529002" y="3818255"/>
            <a:ext cx="1349289" cy="103391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818180" y="2046619"/>
            <a:ext cx="972446" cy="400110"/>
          </a:xfrm>
          <a:prstGeom prst="rect">
            <a:avLst/>
          </a:prstGeom>
        </p:spPr>
        <p:txBody>
          <a:bodyPr wrap="none">
            <a:spAutoFit/>
          </a:bodyPr>
          <a:lstStyle/>
          <a:p>
            <a:pPr algn="ctr">
              <a:spcBef>
                <a:spcPts val="0"/>
              </a:spcBef>
              <a:spcAft>
                <a:spcPts val="600"/>
              </a:spcAft>
            </a:pPr>
            <a:r>
              <a:rPr lang="en-US" altLang="en-US" sz="2000" b="1" dirty="0">
                <a:solidFill>
                  <a:srgbClr val="FFDC47"/>
                </a:solidFill>
                <a:effectLst>
                  <a:outerShdw blurRad="50800" dist="38100" dir="2700000" algn="tl" rotWithShape="0">
                    <a:prstClr val="black">
                      <a:alpha val="40000"/>
                    </a:prstClr>
                  </a:outerShdw>
                </a:effectLst>
                <a:latin typeface="+mj-lt"/>
                <a:ea typeface="+mj-ea"/>
                <a:cs typeface="+mj-cs"/>
              </a:rPr>
              <a:t>OBJECT</a:t>
            </a:r>
          </a:p>
        </p:txBody>
      </p:sp>
    </p:spTree>
    <p:extLst>
      <p:ext uri="{BB962C8B-B14F-4D97-AF65-F5344CB8AC3E}">
        <p14:creationId xmlns:p14="http://schemas.microsoft.com/office/powerpoint/2010/main" xmlns="" val="1331964780"/>
      </p:ext>
    </p:extLst>
  </p:cSld>
  <p:clrMapOvr>
    <a:masterClrMapping/>
  </p:clrMapOvr>
  <p:transition spd="slow" advTm="699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8104" y="1502815"/>
            <a:ext cx="5611471" cy="3359510"/>
          </a:xfrm>
          <a:prstGeom prst="rect">
            <a:avLst/>
          </a:prstGeom>
        </p:spPr>
        <p:txBody>
          <a:bodyPr vert="horz" lIns="51435" tIns="25718" rIns="51435" bIns="25718"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spcBef>
                <a:spcPts val="0"/>
              </a:spcBef>
              <a:spcAft>
                <a:spcPts val="600"/>
              </a:spcAft>
            </a:pPr>
            <a:r>
              <a:rPr lang="en-US" altLang="en-US" sz="1300" b="1" dirty="0">
                <a:solidFill>
                  <a:schemeClr val="bg2">
                    <a:lumMod val="90000"/>
                  </a:schemeClr>
                </a:solidFill>
                <a:latin typeface="Helvetica" charset="0"/>
                <a:cs typeface="Helvetica" charset="0"/>
              </a:rPr>
              <a:t>VISION</a:t>
            </a:r>
          </a:p>
          <a:p>
            <a:pPr algn="just"/>
            <a:r>
              <a:rPr lang="en-US" sz="1400" dirty="0" smtClean="0">
                <a:solidFill>
                  <a:schemeClr val="bg2">
                    <a:lumMod val="50000"/>
                  </a:schemeClr>
                </a:solidFill>
                <a:latin typeface="Cambria" panose="02040503050406030204" pitchFamily="18" charset="0"/>
              </a:rPr>
              <a:t>Stimulate a holistic approach of human empowerment </a:t>
            </a:r>
            <a:r>
              <a:rPr lang="en-GB" sz="1400" dirty="0">
                <a:solidFill>
                  <a:schemeClr val="bg2">
                    <a:lumMod val="50000"/>
                  </a:schemeClr>
                </a:solidFill>
                <a:latin typeface="Cambria" panose="02040503050406030204" pitchFamily="18" charset="0"/>
              </a:rPr>
              <a:t>bring adapted solutions for a qualitative an permanent </a:t>
            </a:r>
            <a:r>
              <a:rPr lang="en-GB" sz="1400" dirty="0" smtClean="0">
                <a:solidFill>
                  <a:schemeClr val="bg2">
                    <a:lumMod val="50000"/>
                  </a:schemeClr>
                </a:solidFill>
                <a:latin typeface="Cambria" panose="02040503050406030204" pitchFamily="18" charset="0"/>
              </a:rPr>
              <a:t>changes</a:t>
            </a:r>
            <a:r>
              <a:rPr lang="en-US" sz="1400" dirty="0" smtClean="0">
                <a:solidFill>
                  <a:schemeClr val="bg2">
                    <a:lumMod val="50000"/>
                  </a:schemeClr>
                </a:solidFill>
                <a:latin typeface="Cambria" panose="02040503050406030204" pitchFamily="18" charset="0"/>
              </a:rPr>
              <a:t>, through the combination of the millennium African relationship with human and nature as well as the diversity of knowledge from all parts of humankind.</a:t>
            </a:r>
          </a:p>
          <a:p>
            <a:pPr algn="just"/>
            <a:endParaRPr lang="en-US" sz="1350" dirty="0" smtClean="0">
              <a:solidFill>
                <a:schemeClr val="bg2">
                  <a:lumMod val="50000"/>
                </a:schemeClr>
              </a:solidFill>
              <a:latin typeface="Cambria" panose="02040503050406030204" pitchFamily="18" charset="0"/>
            </a:endParaRPr>
          </a:p>
          <a:p>
            <a:pPr lvl="0">
              <a:spcBef>
                <a:spcPts val="0"/>
              </a:spcBef>
              <a:spcAft>
                <a:spcPts val="600"/>
              </a:spcAft>
            </a:pPr>
            <a:r>
              <a:rPr lang="en-US" altLang="en-US" sz="1350" b="1" dirty="0">
                <a:solidFill>
                  <a:schemeClr val="bg2">
                    <a:lumMod val="90000"/>
                  </a:schemeClr>
                </a:solidFill>
                <a:latin typeface="Helvetica" charset="0"/>
                <a:cs typeface="Helvetica" charset="0"/>
              </a:rPr>
              <a:t>MISSION</a:t>
            </a:r>
          </a:p>
          <a:p>
            <a:pPr lvl="0" algn="just"/>
            <a:r>
              <a:rPr lang="en-US" sz="1400" dirty="0" smtClean="0">
                <a:solidFill>
                  <a:schemeClr val="bg2">
                    <a:lumMod val="50000"/>
                  </a:schemeClr>
                </a:solidFill>
                <a:latin typeface="Cambria" panose="02040503050406030204" pitchFamily="18" charset="0"/>
              </a:rPr>
              <a:t>With an African angle, contributes to the:</a:t>
            </a:r>
          </a:p>
          <a:p>
            <a:pPr marL="285750" lvl="0" indent="-285750" algn="just">
              <a:buFontTx/>
              <a:buChar char="-"/>
            </a:pPr>
            <a:r>
              <a:rPr lang="en-US" sz="1400" dirty="0" smtClean="0">
                <a:solidFill>
                  <a:schemeClr val="bg2">
                    <a:lumMod val="50000"/>
                  </a:schemeClr>
                </a:solidFill>
                <a:latin typeface="Cambria" panose="02040503050406030204" pitchFamily="18" charset="0"/>
              </a:rPr>
              <a:t>Improvement of the human capital</a:t>
            </a:r>
          </a:p>
          <a:p>
            <a:pPr marL="285750" lvl="0" indent="-285750" algn="just">
              <a:buFontTx/>
              <a:buChar char="-"/>
            </a:pPr>
            <a:r>
              <a:rPr lang="en-US" sz="1400" dirty="0" smtClean="0">
                <a:solidFill>
                  <a:schemeClr val="bg2">
                    <a:lumMod val="50000"/>
                  </a:schemeClr>
                </a:solidFill>
                <a:latin typeface="Cambria" panose="02040503050406030204" pitchFamily="18" charset="0"/>
              </a:rPr>
              <a:t>Sustainable development   &amp; Generation of  revenue</a:t>
            </a:r>
          </a:p>
          <a:p>
            <a:pPr marL="285750" lvl="0" indent="-285750" algn="just">
              <a:buFontTx/>
              <a:buChar char="-"/>
            </a:pPr>
            <a:r>
              <a:rPr lang="en-US" sz="1400" dirty="0" smtClean="0">
                <a:solidFill>
                  <a:schemeClr val="bg2">
                    <a:lumMod val="50000"/>
                  </a:schemeClr>
                </a:solidFill>
                <a:latin typeface="Cambria" panose="02040503050406030204" pitchFamily="18" charset="0"/>
              </a:rPr>
              <a:t>Respect to the environment</a:t>
            </a:r>
          </a:p>
          <a:p>
            <a:pPr marL="285750" lvl="0" indent="-285750" algn="just">
              <a:buFontTx/>
              <a:buChar char="-"/>
            </a:pPr>
            <a:endParaRPr lang="en-US" sz="1350" dirty="0">
              <a:solidFill>
                <a:schemeClr val="bg2">
                  <a:lumMod val="50000"/>
                </a:schemeClr>
              </a:solidFill>
              <a:latin typeface="Cambria" panose="02040503050406030204" pitchFamily="18" charset="0"/>
            </a:endParaRPr>
          </a:p>
          <a:p>
            <a:pPr lvl="0">
              <a:spcBef>
                <a:spcPts val="0"/>
              </a:spcBef>
              <a:spcAft>
                <a:spcPts val="600"/>
              </a:spcAft>
            </a:pPr>
            <a:r>
              <a:rPr lang="en-ZA" altLang="en-US" sz="1300" b="1" dirty="0">
                <a:solidFill>
                  <a:schemeClr val="bg2">
                    <a:lumMod val="90000"/>
                  </a:schemeClr>
                </a:solidFill>
                <a:latin typeface="Helvetica" charset="0"/>
                <a:cs typeface="Helvetica" charset="0"/>
              </a:rPr>
              <a:t>STRATEGY</a:t>
            </a:r>
          </a:p>
          <a:p>
            <a:pPr lvl="0" algn="just"/>
            <a:r>
              <a:rPr lang="en-ZA" altLang="en-US" sz="1400" dirty="0">
                <a:solidFill>
                  <a:schemeClr val="bg2">
                    <a:lumMod val="50000"/>
                  </a:schemeClr>
                </a:solidFill>
                <a:latin typeface="Cambria" panose="02040503050406030204" pitchFamily="18" charset="0"/>
                <a:cs typeface="Helvetica" charset="0"/>
              </a:rPr>
              <a:t>Focussing on systems with  high impacts, through deep analysis from multiple angles,  provide a efficient receptacle for Research, Innovation, Reflection, Learning, Lobbying, Economic and Cultural actions related to Africa.</a:t>
            </a:r>
            <a:endParaRPr lang="en-GB" altLang="en-US" sz="1400" dirty="0">
              <a:solidFill>
                <a:schemeClr val="bg2">
                  <a:lumMod val="50000"/>
                </a:schemeClr>
              </a:solidFill>
              <a:latin typeface="Cambria" panose="02040503050406030204" pitchFamily="18" charset="0"/>
              <a:cs typeface="Helvetica" charset="0"/>
            </a:endParaRPr>
          </a:p>
          <a:p>
            <a:pPr marL="285750" lvl="0" indent="-285750" algn="just">
              <a:buFontTx/>
              <a:buChar char="-"/>
            </a:pPr>
            <a:endParaRPr lang="en-US" sz="1350" dirty="0">
              <a:solidFill>
                <a:schemeClr val="bg2">
                  <a:lumMod val="50000"/>
                </a:schemeClr>
              </a:solidFill>
              <a:latin typeface="Cambria" panose="020405030504060302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a:xfrm>
            <a:off x="4650640" y="2419045"/>
            <a:ext cx="1556235" cy="1556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4" name="Groupe 3"/>
          <p:cNvGrpSpPr/>
          <p:nvPr/>
        </p:nvGrpSpPr>
        <p:grpSpPr>
          <a:xfrm>
            <a:off x="69490" y="81947"/>
            <a:ext cx="1236725" cy="1195037"/>
            <a:chOff x="2109920" y="1350110"/>
            <a:chExt cx="951835" cy="1079727"/>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7" name="Rectangle 6"/>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Tree>
    <p:extLst>
      <p:ext uri="{BB962C8B-B14F-4D97-AF65-F5344CB8AC3E}">
        <p14:creationId xmlns:p14="http://schemas.microsoft.com/office/powerpoint/2010/main" xmlns="" val="1959910616"/>
      </p:ext>
    </p:extLst>
  </p:cSld>
  <p:clrMapOvr>
    <a:masterClrMapping/>
  </p:clrMapOvr>
  <p:transition spd="slow" advTm="699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90" y="128470"/>
            <a:ext cx="5682085" cy="857250"/>
          </a:xfrm>
        </p:spPr>
        <p:txBody>
          <a:bodyPr>
            <a:normAutofit/>
          </a:bodyPr>
          <a:lstStyle/>
          <a:p>
            <a:pPr algn="ctr"/>
            <a:r>
              <a:rPr lang="en-US" sz="2700" b="1" dirty="0" smtClean="0">
                <a:solidFill>
                  <a:srgbClr val="FFDC47"/>
                </a:solidFill>
                <a:effectLst>
                  <a:outerShdw blurRad="50800" dist="38100" dir="2700000" algn="tl" rotWithShape="0">
                    <a:prstClr val="black">
                      <a:alpha val="40000"/>
                    </a:prstClr>
                  </a:outerShdw>
                </a:effectLst>
              </a:rPr>
              <a:t>AFRICA IS  RICH</a:t>
            </a:r>
            <a:endParaRPr lang="en-US" sz="2700" b="1" dirty="0">
              <a:solidFill>
                <a:srgbClr val="FFDC47"/>
              </a:solidFill>
              <a:effectLst>
                <a:outerShdw blurRad="50800" dist="38100" dir="2700000" algn="tl" rotWithShape="0">
                  <a:prstClr val="black">
                    <a:alpha val="40000"/>
                  </a:prst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1257" y="4370539"/>
            <a:ext cx="1058808" cy="75921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Groupe 4"/>
          <p:cNvGrpSpPr/>
          <p:nvPr/>
        </p:nvGrpSpPr>
        <p:grpSpPr>
          <a:xfrm>
            <a:off x="1291130" y="1518563"/>
            <a:ext cx="4437880" cy="900481"/>
            <a:chOff x="1496583" y="1142431"/>
            <a:chExt cx="4437880" cy="97120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0928" y="1213154"/>
              <a:ext cx="1168976" cy="89583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6583" y="1142431"/>
              <a:ext cx="1374345" cy="97120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08798" y="1290144"/>
              <a:ext cx="925665" cy="81884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92568" y="1213154"/>
              <a:ext cx="877960" cy="89583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0426" y="2571750"/>
            <a:ext cx="978084" cy="75655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775680" y="3371051"/>
            <a:ext cx="1047575" cy="89230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e 2"/>
          <p:cNvGrpSpPr/>
          <p:nvPr/>
        </p:nvGrpSpPr>
        <p:grpSpPr>
          <a:xfrm>
            <a:off x="16741" y="1518563"/>
            <a:ext cx="1274388" cy="2732942"/>
            <a:chOff x="69490" y="1213153"/>
            <a:chExt cx="1427094" cy="2732942"/>
          </a:xfrm>
        </p:grpSpPr>
        <p:pic>
          <p:nvPicPr>
            <p:cNvPr id="1031" name="Picture 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9490" y="2113635"/>
              <a:ext cx="1379801" cy="91450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9490" y="1213153"/>
              <a:ext cx="1427094" cy="91957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0" name="Picture 16"/>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9490" y="3065641"/>
              <a:ext cx="1379801" cy="88045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2" name="Groupe 1"/>
          <p:cNvGrpSpPr/>
          <p:nvPr/>
        </p:nvGrpSpPr>
        <p:grpSpPr>
          <a:xfrm>
            <a:off x="69490" y="4251505"/>
            <a:ext cx="6719020" cy="916230"/>
            <a:chOff x="69490" y="3996568"/>
            <a:chExt cx="6719020" cy="926794"/>
          </a:xfrm>
        </p:grpSpPr>
        <p:pic>
          <p:nvPicPr>
            <p:cNvPr id="7" name="Picture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429000" y="3996568"/>
              <a:ext cx="1194092" cy="926793"/>
            </a:xfrm>
            <a:prstGeom prst="rect">
              <a:avLst/>
            </a:prstGeom>
            <a:ln>
              <a:noFill/>
            </a:ln>
            <a:effectLst>
              <a:softEdge rad="112500"/>
            </a:effec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9490" y="3996568"/>
              <a:ext cx="1221639" cy="92679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360065" y="3996568"/>
              <a:ext cx="1114077" cy="92679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650640" y="3996568"/>
              <a:ext cx="1033720" cy="92679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5684359" y="3996568"/>
              <a:ext cx="1104151" cy="87694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7" name="Content Placeholder 2"/>
          <p:cNvSpPr txBox="1">
            <a:spLocks/>
          </p:cNvSpPr>
          <p:nvPr/>
        </p:nvSpPr>
        <p:spPr>
          <a:xfrm>
            <a:off x="1291130" y="2419045"/>
            <a:ext cx="4672595" cy="1832460"/>
          </a:xfrm>
          <a:prstGeom prst="rect">
            <a:avLst/>
          </a:prstGeom>
        </p:spPr>
        <p:txBody>
          <a:bodyPr vert="horz" lIns="51435" tIns="25718" rIns="51435" bIns="25718"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171450" indent="-171450">
              <a:buFont typeface="Wingdings" panose="05000000000000000000" pitchFamily="2" charset="2"/>
              <a:buChar char="Ø"/>
            </a:pPr>
            <a:r>
              <a:rPr lang="en-US" sz="12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rPr>
              <a:t>Attic of the world in natural resources mining, oil and gas </a:t>
            </a:r>
          </a:p>
          <a:p>
            <a:pPr marL="171450" indent="-171450">
              <a:buFont typeface="Wingdings" panose="05000000000000000000" pitchFamily="2" charset="2"/>
              <a:buChar char="Ø"/>
            </a:pPr>
            <a:r>
              <a:rPr lang="en-US" sz="12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rPr>
              <a:t>30% of the world reserves in ores of which 40% of the reserves in gold, 60% of the cobalt and 90% of the platinum, 21% in uranium).</a:t>
            </a:r>
          </a:p>
          <a:p>
            <a:pPr marL="171450" indent="-171450">
              <a:buFont typeface="Wingdings" panose="05000000000000000000" pitchFamily="2" charset="2"/>
              <a:buChar char="Ø"/>
            </a:pPr>
            <a:r>
              <a:rPr lang="en-US" sz="12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rPr>
              <a:t>  16.5% of the world's arable land, for 16% of the population.</a:t>
            </a:r>
          </a:p>
          <a:p>
            <a:pPr marL="171450" indent="-171450">
              <a:buFont typeface="Wingdings" panose="05000000000000000000" pitchFamily="2" charset="2"/>
              <a:buChar char="Ø"/>
            </a:pPr>
            <a:r>
              <a:rPr lang="en-US" sz="12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rPr>
              <a:t>  The sunniest continent in the world</a:t>
            </a:r>
          </a:p>
          <a:p>
            <a:pPr marL="171450" indent="-171450">
              <a:buFont typeface="Wingdings" panose="05000000000000000000" pitchFamily="2" charset="2"/>
              <a:buChar char="Ø"/>
            </a:pPr>
            <a:r>
              <a:rPr lang="en-US" sz="1200" dirty="0">
                <a:solidFill>
                  <a:schemeClr val="bg2">
                    <a:lumMod val="75000"/>
                  </a:schemeClr>
                </a:solidFill>
                <a:effectLst>
                  <a:outerShdw blurRad="38100" dist="38100" dir="2700000" algn="tl">
                    <a:srgbClr val="000000">
                      <a:alpha val="43137"/>
                    </a:srgbClr>
                  </a:outerShdw>
                </a:effectLst>
                <a:latin typeface="Cambria" panose="02040503050406030204" pitchFamily="18" charset="0"/>
              </a:rPr>
              <a:t>  </a:t>
            </a:r>
            <a:r>
              <a:rPr lang="en-US" sz="12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rPr>
              <a:t>Population 1.6 billion people by 2030, 19% of the world's population, with 64% of the population under 25 years old.</a:t>
            </a:r>
            <a:r>
              <a:rPr lang="fr-FR" sz="12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rPr>
              <a:t> </a:t>
            </a:r>
          </a:p>
          <a:p>
            <a:pPr algn="just"/>
            <a:r>
              <a:rPr lang="en-US" sz="1200" dirty="0" smtClean="0">
                <a:solidFill>
                  <a:schemeClr val="bg2">
                    <a:lumMod val="50000"/>
                  </a:schemeClr>
                </a:solidFill>
                <a:effectLst>
                  <a:outerShdw blurRad="38100" dist="38100" dir="2700000" algn="tl">
                    <a:srgbClr val="000000">
                      <a:alpha val="43137"/>
                    </a:srgbClr>
                  </a:outerShdw>
                </a:effectLst>
                <a:latin typeface="Cambria" panose="02040503050406030204" pitchFamily="18" charset="0"/>
              </a:rPr>
              <a:t>			</a:t>
            </a:r>
            <a:r>
              <a:rPr lang="fr-FR" sz="1200" dirty="0" smtClean="0">
                <a:solidFill>
                  <a:schemeClr val="bg1"/>
                </a:solidFill>
                <a:hlinkClick r:id="rId17"/>
              </a:rPr>
              <a:t>Source</a:t>
            </a:r>
            <a:r>
              <a:rPr lang="fr-FR" sz="1200" dirty="0" smtClean="0">
                <a:solidFill>
                  <a:schemeClr val="bg1"/>
                </a:solidFill>
              </a:rPr>
              <a:t>   </a:t>
            </a:r>
            <a:r>
              <a:rPr lang="fr-FR" sz="1200" dirty="0" err="1">
                <a:solidFill>
                  <a:schemeClr val="bg1"/>
                </a:solidFill>
                <a:hlinkClick r:id="rId18"/>
              </a:rPr>
              <a:t>Source</a:t>
            </a:r>
            <a:r>
              <a:rPr lang="fr-FR" sz="1200" dirty="0">
                <a:solidFill>
                  <a:schemeClr val="bg1"/>
                </a:solidFill>
                <a:hlinkClick r:id="rId18"/>
              </a:rPr>
              <a:t> 2</a:t>
            </a:r>
            <a:endParaRPr lang="fr-FR" sz="1200" dirty="0">
              <a:solidFill>
                <a:schemeClr val="bg1"/>
              </a:solidFill>
            </a:endParaRPr>
          </a:p>
          <a:p>
            <a:pPr algn="just"/>
            <a:endParaRPr lang="en-US" sz="1200"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ndParaRPr>
          </a:p>
        </p:txBody>
      </p:sp>
      <p:pic>
        <p:nvPicPr>
          <p:cNvPr id="1042" name="Picture 18"/>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811021" y="1655520"/>
            <a:ext cx="977489" cy="73941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3" name="Groupe 22"/>
          <p:cNvGrpSpPr/>
          <p:nvPr/>
        </p:nvGrpSpPr>
        <p:grpSpPr>
          <a:xfrm>
            <a:off x="69490" y="81947"/>
            <a:ext cx="1236725" cy="1195037"/>
            <a:chOff x="2109920" y="1350110"/>
            <a:chExt cx="951835" cy="1079727"/>
          </a:xfrm>
        </p:grpSpPr>
        <p:pic>
          <p:nvPicPr>
            <p:cNvPr id="24" name="Picture 2"/>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25" name="Rectangle 24"/>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Tree>
    <p:extLst>
      <p:ext uri="{BB962C8B-B14F-4D97-AF65-F5344CB8AC3E}">
        <p14:creationId xmlns:p14="http://schemas.microsoft.com/office/powerpoint/2010/main" xmlns="" val="1986477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077" y="-176940"/>
            <a:ext cx="6070023" cy="1221640"/>
          </a:xfrm>
        </p:spPr>
        <p:txBody>
          <a:bodyPr>
            <a:normAutofit/>
          </a:bodyPr>
          <a:lstStyle/>
          <a:p>
            <a:pPr algn="ctr"/>
            <a:r>
              <a:rPr lang="en-US" b="1" dirty="0" smtClean="0">
                <a:solidFill>
                  <a:srgbClr val="FFDC47"/>
                </a:solidFill>
                <a:effectLst>
                  <a:outerShdw blurRad="50800" dist="38100" dir="2700000" algn="tl" rotWithShape="0">
                    <a:prstClr val="black">
                      <a:alpha val="40000"/>
                    </a:prstClr>
                  </a:outerShdw>
                </a:effectLst>
              </a:rPr>
              <a:t>BUT A PARADOX !! </a:t>
            </a:r>
            <a:endParaRPr lang="en-US" b="1" dirty="0">
              <a:solidFill>
                <a:srgbClr val="FFDC47"/>
              </a:solidFill>
              <a:effectLst>
                <a:outerShdw blurRad="50800" dist="38100" dir="2700000" algn="tl" rotWithShape="0">
                  <a:prstClr val="black">
                    <a:alpha val="40000"/>
                  </a:prstClr>
                </a:outerShdw>
              </a:effectLst>
            </a:endParaRPr>
          </a:p>
        </p:txBody>
      </p:sp>
      <p:sp>
        <p:nvSpPr>
          <p:cNvPr id="6" name="Subtitle 5"/>
          <p:cNvSpPr>
            <a:spLocks noGrp="1"/>
          </p:cNvSpPr>
          <p:nvPr>
            <p:ph type="subTitle" idx="1"/>
          </p:nvPr>
        </p:nvSpPr>
        <p:spPr>
          <a:xfrm>
            <a:off x="985720" y="891995"/>
            <a:ext cx="6070025" cy="916230"/>
          </a:xfrm>
        </p:spPr>
        <p:txBody>
          <a:bodyPr>
            <a:normAutofit/>
          </a:bodyPr>
          <a:lstStyle/>
          <a:p>
            <a:pPr algn="ctr"/>
            <a:r>
              <a:rPr lang="en-GB" b="1" dirty="0">
                <a:solidFill>
                  <a:schemeClr val="tx1">
                    <a:lumMod val="85000"/>
                    <a:lumOff val="15000"/>
                  </a:schemeClr>
                </a:solidFill>
              </a:rPr>
              <a:t>Africa 'the richest continent on Earth is the poorest' </a:t>
            </a:r>
            <a:endParaRPr lang="en-GB" b="1" dirty="0" smtClean="0">
              <a:solidFill>
                <a:schemeClr val="tx1">
                  <a:lumMod val="85000"/>
                  <a:lumOff val="15000"/>
                </a:schemeClr>
              </a:solidFill>
            </a:endParaRPr>
          </a:p>
          <a:p>
            <a:endParaRPr lang="en-US" dirty="0">
              <a:solidFill>
                <a:schemeClr val="tx1">
                  <a:lumMod val="85000"/>
                  <a:lumOff val="15000"/>
                </a:schemeClr>
              </a:solidFill>
            </a:endParaRPr>
          </a:p>
        </p:txBody>
      </p:sp>
      <p:grpSp>
        <p:nvGrpSpPr>
          <p:cNvPr id="4" name="Groupe 3"/>
          <p:cNvGrpSpPr/>
          <p:nvPr/>
        </p:nvGrpSpPr>
        <p:grpSpPr>
          <a:xfrm>
            <a:off x="69490" y="1480916"/>
            <a:ext cx="4123035" cy="3564688"/>
            <a:chOff x="151796" y="1219750"/>
            <a:chExt cx="3548483" cy="3825853"/>
          </a:xfrm>
        </p:grpSpPr>
        <p:pic>
          <p:nvPicPr>
            <p:cNvPr id="5"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542" y="1225902"/>
              <a:ext cx="1900113" cy="1069492"/>
            </a:xfrm>
            <a:prstGeom prst="rect">
              <a:avLst/>
            </a:prstGeom>
          </p:spPr>
        </p:pic>
        <p:pic>
          <p:nvPicPr>
            <p:cNvPr id="7"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6822" y="2318057"/>
              <a:ext cx="1623457" cy="1257706"/>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54655" y="1219750"/>
              <a:ext cx="1645624" cy="1098307"/>
            </a:xfrm>
            <a:prstGeom prst="rect">
              <a:avLst/>
            </a:prstGeom>
          </p:spPr>
        </p:pic>
        <p:pic>
          <p:nvPicPr>
            <p:cNvPr id="9"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4541" y="3580121"/>
              <a:ext cx="3545737" cy="1465482"/>
            </a:xfrm>
            <a:prstGeom prst="rect">
              <a:avLst/>
            </a:prstGeom>
          </p:spPr>
        </p:pic>
        <p:pic>
          <p:nvPicPr>
            <p:cNvPr id="10"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1796" y="2295394"/>
              <a:ext cx="1902859" cy="1284727"/>
            </a:xfrm>
            <a:prstGeom prst="rect">
              <a:avLst/>
            </a:prstGeom>
          </p:spPr>
        </p:pic>
      </p:grpSp>
      <p:grpSp>
        <p:nvGrpSpPr>
          <p:cNvPr id="11" name="Groupe 10"/>
          <p:cNvGrpSpPr/>
          <p:nvPr/>
        </p:nvGrpSpPr>
        <p:grpSpPr>
          <a:xfrm>
            <a:off x="69490" y="81947"/>
            <a:ext cx="1236725" cy="1195037"/>
            <a:chOff x="2109920" y="1350110"/>
            <a:chExt cx="951835" cy="1079727"/>
          </a:xfrm>
        </p:grpSpPr>
        <p:pic>
          <p:nvPicPr>
            <p:cNvPr id="1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13" name="Rectangle 12"/>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
        <p:nvSpPr>
          <p:cNvPr id="3" name="Rectangle 2"/>
          <p:cNvSpPr/>
          <p:nvPr/>
        </p:nvSpPr>
        <p:spPr>
          <a:xfrm>
            <a:off x="2360065" y="1197405"/>
            <a:ext cx="5101212" cy="261610"/>
          </a:xfrm>
          <a:prstGeom prst="rect">
            <a:avLst/>
          </a:prstGeom>
        </p:spPr>
        <p:txBody>
          <a:bodyPr wrap="square">
            <a:spAutoFit/>
          </a:bodyPr>
          <a:lstStyle/>
          <a:p>
            <a:pPr algn="ctr"/>
            <a:r>
              <a:rPr lang="en-GB" sz="1100" i="1" dirty="0">
                <a:solidFill>
                  <a:srgbClr val="002060"/>
                </a:solidFill>
              </a:rPr>
              <a:t> </a:t>
            </a:r>
            <a:r>
              <a:rPr lang="en-GB" sz="1100" i="1" dirty="0" err="1">
                <a:solidFill>
                  <a:srgbClr val="002060"/>
                </a:solidFill>
              </a:rPr>
              <a:t>Dr.</a:t>
            </a:r>
            <a:r>
              <a:rPr lang="en-GB" sz="1100" i="1" dirty="0">
                <a:solidFill>
                  <a:srgbClr val="002060"/>
                </a:solidFill>
              </a:rPr>
              <a:t> </a:t>
            </a:r>
            <a:r>
              <a:rPr lang="en-GB" sz="1100" i="1" dirty="0" err="1">
                <a:solidFill>
                  <a:srgbClr val="002060"/>
                </a:solidFill>
              </a:rPr>
              <a:t>Arikana</a:t>
            </a:r>
            <a:r>
              <a:rPr lang="en-GB" sz="1100" i="1" dirty="0">
                <a:solidFill>
                  <a:srgbClr val="002060"/>
                </a:solidFill>
              </a:rPr>
              <a:t> </a:t>
            </a:r>
            <a:r>
              <a:rPr lang="en-GB" sz="1100" i="1" dirty="0" err="1">
                <a:solidFill>
                  <a:srgbClr val="002060"/>
                </a:solidFill>
              </a:rPr>
              <a:t>Chihombori-Quao</a:t>
            </a:r>
            <a:r>
              <a:rPr lang="en-GB" sz="1100" i="1" dirty="0">
                <a:solidFill>
                  <a:srgbClr val="002060"/>
                </a:solidFill>
              </a:rPr>
              <a:t>, African Union envoy to the US</a:t>
            </a:r>
            <a:endParaRPr lang="en-GB" sz="1100" b="1" i="1" dirty="0">
              <a:solidFill>
                <a:srgbClr val="002060"/>
              </a:solidFill>
            </a:endParaRPr>
          </a:p>
        </p:txBody>
      </p:sp>
      <p:pic>
        <p:nvPicPr>
          <p:cNvPr id="14" name="Picture 2" descr="Résultat de recherche d'images pour &quot;GUERRE CIVILE AFRIQUE&quot;">
            <a:hlinkClick r:id="rId8"/>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192525" y="3335274"/>
            <a:ext cx="1374345" cy="171032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Google Shape;236;p30"/>
          <p:cNvPicPr preferRelativeResize="0">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566871" y="3272577"/>
            <a:ext cx="1291130" cy="1742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
          <p:cNvSpPr txBox="1">
            <a:spLocks noChangeArrowheads="1"/>
          </p:cNvSpPr>
          <p:nvPr/>
        </p:nvSpPr>
        <p:spPr bwMode="auto">
          <a:xfrm>
            <a:off x="607205" y="2438578"/>
            <a:ext cx="1180451" cy="438582"/>
          </a:xfrm>
          <a:prstGeom prst="rect">
            <a:avLst/>
          </a:prstGeom>
          <a:solidFill>
            <a:schemeClr val="bg1">
              <a:alpha val="0"/>
            </a:schemeClr>
          </a:solidFill>
          <a:extLst/>
        </p:spPr>
        <p:txBody>
          <a:bodyPr wrap="none" lIns="68580" tIns="34290" rIns="68580" bIns="34290">
            <a:spAutoFit/>
          </a:bodyPr>
          <a:lstStyle>
            <a:defPPr>
              <a:defRPr lang="en-US"/>
            </a:defPPr>
            <a:lvl1pPr algn="ctr">
              <a:defRPr sz="1200" b="1" kern="0">
                <a:solidFill>
                  <a:srgbClr val="FF0000"/>
                </a:solidFill>
                <a:effectLst>
                  <a:outerShdw blurRad="38100" dist="38100" dir="2700000" algn="tl">
                    <a:srgbClr val="000000">
                      <a:alpha val="43137"/>
                    </a:srgbClr>
                  </a:outerShdw>
                </a:effectLst>
                <a:latin typeface="Cambria" panose="02040503050406030204" pitchFamily="18" charset="0"/>
                <a:ea typeface="Arial"/>
                <a:cs typeface="Arial"/>
              </a:defRPr>
            </a:lvl1pPr>
          </a:lstStyle>
          <a:p>
            <a:r>
              <a:rPr lang="en-US" altLang="en-US" dirty="0">
                <a:solidFill>
                  <a:srgbClr val="FFFF66"/>
                </a:solidFill>
                <a:sym typeface="Arial" pitchFamily="34" charset="0"/>
              </a:rPr>
              <a:t>Destruction of </a:t>
            </a:r>
          </a:p>
          <a:p>
            <a:r>
              <a:rPr lang="en-US" altLang="en-US" dirty="0">
                <a:solidFill>
                  <a:srgbClr val="FFFF66"/>
                </a:solidFill>
                <a:sym typeface="Arial" pitchFamily="34" charset="0"/>
              </a:rPr>
              <a:t>environment</a:t>
            </a:r>
          </a:p>
        </p:txBody>
      </p:sp>
      <p:sp>
        <p:nvSpPr>
          <p:cNvPr id="17" name="ZoneTexte 16"/>
          <p:cNvSpPr txBox="1">
            <a:spLocks noChangeArrowheads="1"/>
          </p:cNvSpPr>
          <p:nvPr/>
        </p:nvSpPr>
        <p:spPr bwMode="auto">
          <a:xfrm>
            <a:off x="680310" y="4137562"/>
            <a:ext cx="1549142" cy="438582"/>
          </a:xfrm>
          <a:prstGeom prst="rect">
            <a:avLst/>
          </a:prstGeom>
          <a:solidFill>
            <a:schemeClr val="bg1">
              <a:alpha val="0"/>
            </a:schemeClr>
          </a:solidFill>
          <a:extLst/>
        </p:spPr>
        <p:txBody>
          <a:bodyPr wrap="none" lIns="68580" tIns="34290" rIns="68580" bIns="34290">
            <a:spAutoFit/>
          </a:bodyPr>
          <a:lstStyle>
            <a:defPPr>
              <a:defRPr lang="en-US"/>
            </a:defPPr>
            <a:lvl1pPr>
              <a:defRPr sz="1400" b="1" kern="0">
                <a:solidFill>
                  <a:srgbClr val="FF0000"/>
                </a:solidFill>
                <a:latin typeface="Cambria" panose="02040503050406030204" pitchFamily="18" charset="0"/>
                <a:ea typeface="Arial"/>
                <a:cs typeface="Arial"/>
              </a:defRPr>
            </a:lvl1pPr>
          </a:lstStyle>
          <a:p>
            <a:pPr algn="ctr"/>
            <a:r>
              <a:rPr lang="en-US" altLang="en-US" sz="1200" dirty="0">
                <a:solidFill>
                  <a:srgbClr val="FFFF66"/>
                </a:solidFill>
                <a:effectLst>
                  <a:outerShdw blurRad="38100" dist="38100" dir="2700000" algn="tl">
                    <a:srgbClr val="000000">
                      <a:alpha val="43137"/>
                    </a:srgbClr>
                  </a:outerShdw>
                </a:effectLst>
                <a:sym typeface="Arial" pitchFamily="34" charset="0"/>
              </a:rPr>
              <a:t>Governance and </a:t>
            </a:r>
            <a:endParaRPr lang="en-US" altLang="en-US" sz="1200" dirty="0" smtClean="0">
              <a:solidFill>
                <a:srgbClr val="FFFF66"/>
              </a:solidFill>
              <a:effectLst>
                <a:outerShdw blurRad="38100" dist="38100" dir="2700000" algn="tl">
                  <a:srgbClr val="000000">
                    <a:alpha val="43137"/>
                  </a:srgbClr>
                </a:outerShdw>
              </a:effectLst>
              <a:sym typeface="Arial" pitchFamily="34" charset="0"/>
            </a:endParaRPr>
          </a:p>
          <a:p>
            <a:pPr algn="ctr"/>
            <a:r>
              <a:rPr lang="en-US" altLang="en-US" sz="1200" dirty="0" smtClean="0">
                <a:solidFill>
                  <a:srgbClr val="FFFF66"/>
                </a:solidFill>
                <a:effectLst>
                  <a:outerShdw blurRad="38100" dist="38100" dir="2700000" algn="tl">
                    <a:srgbClr val="000000">
                      <a:alpha val="43137"/>
                    </a:srgbClr>
                  </a:outerShdw>
                </a:effectLst>
                <a:sym typeface="Arial" pitchFamily="34" charset="0"/>
              </a:rPr>
              <a:t>transparency </a:t>
            </a:r>
            <a:r>
              <a:rPr lang="en-US" altLang="en-US" sz="1200" dirty="0">
                <a:solidFill>
                  <a:srgbClr val="FFFF66"/>
                </a:solidFill>
                <a:effectLst>
                  <a:outerShdw blurRad="38100" dist="38100" dir="2700000" algn="tl">
                    <a:srgbClr val="000000">
                      <a:alpha val="43137"/>
                    </a:srgbClr>
                  </a:outerShdw>
                </a:effectLst>
                <a:sym typeface="Arial" pitchFamily="34" charset="0"/>
              </a:rPr>
              <a:t>issues</a:t>
            </a:r>
          </a:p>
        </p:txBody>
      </p:sp>
      <p:sp>
        <p:nvSpPr>
          <p:cNvPr id="18" name="ZoneTexte 5"/>
          <p:cNvSpPr txBox="1">
            <a:spLocks noChangeArrowheads="1"/>
          </p:cNvSpPr>
          <p:nvPr/>
        </p:nvSpPr>
        <p:spPr bwMode="auto">
          <a:xfrm>
            <a:off x="4497935" y="3335275"/>
            <a:ext cx="832600" cy="253916"/>
          </a:xfrm>
          <a:prstGeom prst="rect">
            <a:avLst/>
          </a:prstGeom>
          <a:solidFill>
            <a:schemeClr val="bg1">
              <a:alpha val="0"/>
            </a:schemeClr>
          </a:solidFill>
          <a:extLst/>
        </p:spPr>
        <p:txBody>
          <a:bodyPr wrap="none" lIns="68580" tIns="34290" rIns="68580" bIns="34290">
            <a:spAutoFit/>
          </a:bodyPr>
          <a:lstStyle>
            <a:defPPr>
              <a:defRPr lang="en-US"/>
            </a:defPPr>
            <a:lvl1pPr algn="ctr">
              <a:defRPr sz="1200" b="1" kern="0">
                <a:solidFill>
                  <a:srgbClr val="FF0000"/>
                </a:solidFill>
                <a:effectLst>
                  <a:outerShdw blurRad="38100" dist="38100" dir="2700000" algn="tl">
                    <a:srgbClr val="000000">
                      <a:alpha val="43137"/>
                    </a:srgbClr>
                  </a:outerShdw>
                </a:effectLst>
                <a:latin typeface="Cambria" panose="02040503050406030204" pitchFamily="18" charset="0"/>
                <a:ea typeface="Arial"/>
                <a:cs typeface="Arial"/>
              </a:defRPr>
            </a:lvl1pPr>
          </a:lstStyle>
          <a:p>
            <a:r>
              <a:rPr lang="en-US" altLang="en-US" dirty="0">
                <a:solidFill>
                  <a:srgbClr val="FFFF66"/>
                </a:solidFill>
                <a:sym typeface="Arial" pitchFamily="34" charset="0"/>
              </a:rPr>
              <a:t>Civil wars</a:t>
            </a:r>
          </a:p>
        </p:txBody>
      </p:sp>
      <p:sp>
        <p:nvSpPr>
          <p:cNvPr id="19" name="Rectangle 18"/>
          <p:cNvSpPr/>
          <p:nvPr/>
        </p:nvSpPr>
        <p:spPr>
          <a:xfrm>
            <a:off x="1972337" y="1808225"/>
            <a:ext cx="693138" cy="253916"/>
          </a:xfrm>
          <a:prstGeom prst="rect">
            <a:avLst/>
          </a:prstGeom>
          <a:solidFill>
            <a:schemeClr val="bg1">
              <a:alpha val="0"/>
            </a:schemeClr>
          </a:solidFill>
        </p:spPr>
        <p:txBody>
          <a:bodyPr wrap="none" lIns="68580" tIns="34290" rIns="68580" bIns="34290">
            <a:spAutoFit/>
          </a:bodyPr>
          <a:lstStyle/>
          <a:p>
            <a:pPr algn="ctr"/>
            <a:r>
              <a:rPr lang="en-US" sz="1200" b="1" kern="0" dirty="0">
                <a:solidFill>
                  <a:srgbClr val="FFFF66"/>
                </a:solidFill>
                <a:effectLst>
                  <a:outerShdw blurRad="38100" dist="38100" dir="2700000" algn="tl">
                    <a:srgbClr val="000000">
                      <a:alpha val="43137"/>
                    </a:srgbClr>
                  </a:outerShdw>
                </a:effectLst>
                <a:latin typeface="Cambria" panose="02040503050406030204" pitchFamily="18" charset="0"/>
                <a:ea typeface="Arial"/>
                <a:cs typeface="Arial"/>
                <a:sym typeface="Arial"/>
              </a:rPr>
              <a:t>Poverty</a:t>
            </a:r>
          </a:p>
        </p:txBody>
      </p:sp>
      <p:sp>
        <p:nvSpPr>
          <p:cNvPr id="20" name="Rectangle 19"/>
          <p:cNvSpPr/>
          <p:nvPr/>
        </p:nvSpPr>
        <p:spPr>
          <a:xfrm>
            <a:off x="5719575" y="4449186"/>
            <a:ext cx="1031373" cy="253916"/>
          </a:xfrm>
          <a:prstGeom prst="rect">
            <a:avLst/>
          </a:prstGeom>
          <a:solidFill>
            <a:schemeClr val="bg1">
              <a:alpha val="0"/>
            </a:schemeClr>
          </a:solidFill>
        </p:spPr>
        <p:txBody>
          <a:bodyPr wrap="none" lIns="68580" tIns="34290" rIns="68580" bIns="34290">
            <a:spAutoFit/>
          </a:bodyPr>
          <a:lstStyle/>
          <a:p>
            <a:r>
              <a:rPr lang="en-US" sz="1200" b="1" kern="0" dirty="0">
                <a:solidFill>
                  <a:srgbClr val="FFFF66"/>
                </a:solidFill>
                <a:effectLst>
                  <a:outerShdw blurRad="38100" dist="38100" dir="2700000" algn="tl">
                    <a:srgbClr val="000000">
                      <a:alpha val="43137"/>
                    </a:srgbClr>
                  </a:outerShdw>
                </a:effectLst>
                <a:latin typeface="Cambria" panose="02040503050406030204" pitchFamily="18" charset="0"/>
                <a:ea typeface="Arial"/>
                <a:cs typeface="Arial"/>
                <a:sym typeface="Arial"/>
              </a:rPr>
              <a:t>Immigration</a:t>
            </a:r>
          </a:p>
        </p:txBody>
      </p:sp>
    </p:spTree>
    <p:extLst>
      <p:ext uri="{BB962C8B-B14F-4D97-AF65-F5344CB8AC3E}">
        <p14:creationId xmlns:p14="http://schemas.microsoft.com/office/powerpoint/2010/main" xmlns="" val="319539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69;p26"/>
          <p:cNvSpPr txBox="1">
            <a:spLocks/>
          </p:cNvSpPr>
          <p:nvPr/>
        </p:nvSpPr>
        <p:spPr>
          <a:xfrm>
            <a:off x="69490" y="3946095"/>
            <a:ext cx="6453336" cy="1013157"/>
          </a:xfrm>
          <a:prstGeom prst="rect">
            <a:avLst/>
          </a:prstGeom>
          <a:noFill/>
          <a:ln>
            <a:noFill/>
          </a:ln>
        </p:spPr>
        <p:txBody>
          <a:bodyPr spcFirstLastPara="1" vert="horz" lIns="51431" tIns="25706" rIns="51431" bIns="25706" rtlCol="0" anchor="ctr">
            <a:noAutofit/>
          </a:bodyPr>
          <a:lstStyle>
            <a:lvl1pPr marR="0" lvl="0" algn="l" defTabSz="914400" rtl="0" eaLnBrk="1" latinLnBrk="0" hangingPunct="1">
              <a:lnSpc>
                <a:spcPct val="90000"/>
              </a:lnSpc>
              <a:spcBef>
                <a:spcPts val="0"/>
              </a:spcBef>
              <a:spcAft>
                <a:spcPts val="0"/>
              </a:spcAft>
              <a:buClr>
                <a:srgbClr val="86BC24"/>
              </a:buClr>
              <a:buSzPts val="2400"/>
              <a:buFont typeface="Arial"/>
              <a:buNone/>
              <a:defRPr sz="2400" b="0" i="0" u="none" strike="noStrike" kern="1200" cap="none">
                <a:solidFill>
                  <a:srgbClr val="86BC24"/>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pPr>
              <a:spcAft>
                <a:spcPct val="0"/>
              </a:spcAft>
            </a:pPr>
            <a:r>
              <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rPr>
              <a:t>Strategies</a:t>
            </a:r>
            <a:r>
              <a:rPr lang="en-ZA" altLang="fr-FR" sz="1200" b="1" dirty="0" smtClean="0">
                <a:solidFill>
                  <a:srgbClr val="FFFF66"/>
                </a:solidFill>
                <a:latin typeface="Cambria" panose="02040503050406030204" pitchFamily="18" charset="0"/>
                <a:ea typeface="MS PGothic" pitchFamily="34" charset="-128"/>
                <a:cs typeface="Arial" pitchFamily="34" charset="0"/>
                <a:sym typeface="Arial" pitchFamily="34" charset="0"/>
              </a:rPr>
              <a:t>:</a:t>
            </a:r>
          </a:p>
          <a:p>
            <a:pPr>
              <a:spcAft>
                <a:spcPct val="0"/>
              </a:spcAft>
            </a:pPr>
            <a:endPar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endParaRP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Unknown</a:t>
            </a: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Not define with clarity; require more coherence </a:t>
            </a: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Resources are not exploited sustainably for the benefit of communities</a:t>
            </a:r>
          </a:p>
          <a:p>
            <a:pPr marL="257175" indent="-257175">
              <a:spcAft>
                <a:spcPct val="0"/>
              </a:spcAft>
              <a:buFont typeface="Arial" panose="020B0604020202020204" pitchFamily="34" charset="0"/>
              <a:buChar char="•"/>
            </a:pPr>
            <a:r>
              <a:rPr lang="fr-FR" altLang="fr-FR" sz="1200" dirty="0">
                <a:solidFill>
                  <a:srgbClr val="FFFF66"/>
                </a:solidFill>
                <a:latin typeface="Cambria" panose="02040503050406030204" pitchFamily="18" charset="0"/>
                <a:ea typeface="Montserrat"/>
                <a:cs typeface="Montserrat"/>
                <a:sym typeface="Montserrat"/>
              </a:rPr>
              <a:t>etc……</a:t>
            </a:r>
            <a:endParaRPr lang="fr-FR" altLang="fr-FR" sz="1200" dirty="0">
              <a:solidFill>
                <a:srgbClr val="FFFF66"/>
              </a:solidFill>
              <a:latin typeface="Cambria" panose="02040503050406030204" pitchFamily="18" charset="0"/>
              <a:ea typeface="MS PGothic" pitchFamily="34" charset="-128"/>
              <a:cs typeface="Arial" pitchFamily="34" charset="0"/>
              <a:sym typeface="Arial" pitchFamily="34" charset="0"/>
            </a:endParaRPr>
          </a:p>
        </p:txBody>
      </p:sp>
      <p:sp>
        <p:nvSpPr>
          <p:cNvPr id="14" name="Google Shape;169;p26"/>
          <p:cNvSpPr txBox="1">
            <a:spLocks/>
          </p:cNvSpPr>
          <p:nvPr/>
        </p:nvSpPr>
        <p:spPr>
          <a:xfrm>
            <a:off x="4201479" y="3137769"/>
            <a:ext cx="3159639" cy="1266441"/>
          </a:xfrm>
          <a:prstGeom prst="rect">
            <a:avLst/>
          </a:prstGeom>
          <a:noFill/>
          <a:ln>
            <a:noFill/>
          </a:ln>
        </p:spPr>
        <p:txBody>
          <a:bodyPr spcFirstLastPara="1" vert="horz" lIns="51431" tIns="25706" rIns="51431" bIns="25706" rtlCol="0" anchor="ctr">
            <a:noAutofit/>
          </a:bodyPr>
          <a:lstStyle>
            <a:lvl1pPr marR="0" lvl="0" algn="l" defTabSz="914400" rtl="0" eaLnBrk="1" latinLnBrk="0" hangingPunct="1">
              <a:lnSpc>
                <a:spcPct val="90000"/>
              </a:lnSpc>
              <a:spcBef>
                <a:spcPts val="0"/>
              </a:spcBef>
              <a:spcAft>
                <a:spcPts val="0"/>
              </a:spcAft>
              <a:buClr>
                <a:srgbClr val="86BC24"/>
              </a:buClr>
              <a:buSzPts val="2400"/>
              <a:buFont typeface="Arial"/>
              <a:buNone/>
              <a:defRPr sz="2400" b="0" i="0" u="none" strike="noStrike" kern="1200" cap="none">
                <a:solidFill>
                  <a:srgbClr val="86BC24"/>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pPr>
              <a:spcAft>
                <a:spcPct val="0"/>
              </a:spcAft>
            </a:pPr>
            <a:r>
              <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rPr>
              <a:t>Solutions</a:t>
            </a:r>
            <a:r>
              <a:rPr lang="en-ZA" altLang="fr-FR" sz="1200" b="1" dirty="0" smtClean="0">
                <a:solidFill>
                  <a:srgbClr val="FFFF66"/>
                </a:solidFill>
                <a:latin typeface="Cambria" panose="02040503050406030204" pitchFamily="18" charset="0"/>
                <a:ea typeface="MS PGothic" pitchFamily="34" charset="-128"/>
                <a:cs typeface="Arial" pitchFamily="34" charset="0"/>
                <a:sym typeface="Arial" pitchFamily="34" charset="0"/>
              </a:rPr>
              <a:t>:</a:t>
            </a:r>
          </a:p>
          <a:p>
            <a:pPr>
              <a:spcAft>
                <a:spcPct val="0"/>
              </a:spcAft>
            </a:pPr>
            <a:endPar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endParaRP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Lack of alternatives</a:t>
            </a: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African voice not heard</a:t>
            </a: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Governance and transparency require improvement</a:t>
            </a:r>
          </a:p>
          <a:p>
            <a:pPr marL="257175" indent="-257175">
              <a:spcAft>
                <a:spcPct val="0"/>
              </a:spcAft>
              <a:buFont typeface="Arial" panose="020B0604020202020204" pitchFamily="34" charset="0"/>
              <a:buChar char="•"/>
            </a:pPr>
            <a:r>
              <a:rPr lang="fr-FR" altLang="fr-FR" sz="1200" dirty="0">
                <a:solidFill>
                  <a:srgbClr val="FFFF66"/>
                </a:solidFill>
                <a:latin typeface="Cambria" panose="02040503050406030204" pitchFamily="18" charset="0"/>
                <a:ea typeface="Montserrat"/>
                <a:cs typeface="Montserrat"/>
                <a:sym typeface="Montserrat"/>
              </a:rPr>
              <a:t>etc……</a:t>
            </a:r>
            <a:br>
              <a:rPr lang="fr-FR" altLang="fr-FR" sz="1200" dirty="0">
                <a:solidFill>
                  <a:srgbClr val="FFFF66"/>
                </a:solidFill>
                <a:latin typeface="Cambria" panose="02040503050406030204" pitchFamily="18" charset="0"/>
                <a:ea typeface="Montserrat"/>
                <a:cs typeface="Montserrat"/>
                <a:sym typeface="Montserrat"/>
              </a:rPr>
            </a:br>
            <a:endParaRPr lang="fr-FR" altLang="fr-FR" sz="1200" dirty="0">
              <a:solidFill>
                <a:srgbClr val="FFFF66"/>
              </a:solidFill>
              <a:latin typeface="Cambria" panose="02040503050406030204" pitchFamily="18" charset="0"/>
              <a:ea typeface="MS PGothic" pitchFamily="34" charset="-128"/>
              <a:cs typeface="Arial" pitchFamily="34" charset="0"/>
              <a:sym typeface="Arial" pitchFamily="34" charset="0"/>
            </a:endParaRPr>
          </a:p>
        </p:txBody>
      </p:sp>
      <p:sp>
        <p:nvSpPr>
          <p:cNvPr id="15" name="Google Shape;169;p26"/>
          <p:cNvSpPr txBox="1">
            <a:spLocks/>
          </p:cNvSpPr>
          <p:nvPr/>
        </p:nvSpPr>
        <p:spPr>
          <a:xfrm>
            <a:off x="3581705" y="1798294"/>
            <a:ext cx="3872333" cy="1114015"/>
          </a:xfrm>
          <a:prstGeom prst="rect">
            <a:avLst/>
          </a:prstGeom>
          <a:noFill/>
          <a:ln>
            <a:noFill/>
          </a:ln>
        </p:spPr>
        <p:txBody>
          <a:bodyPr spcFirstLastPara="1" vert="horz" lIns="51431" tIns="25706" rIns="51431" bIns="25706" rtlCol="0" anchor="ctr">
            <a:noAutofit/>
          </a:bodyPr>
          <a:lstStyle>
            <a:lvl1pPr marR="0" lvl="0" algn="l" defTabSz="914400" rtl="0" eaLnBrk="1" latinLnBrk="0" hangingPunct="1">
              <a:lnSpc>
                <a:spcPct val="90000"/>
              </a:lnSpc>
              <a:spcBef>
                <a:spcPts val="0"/>
              </a:spcBef>
              <a:spcAft>
                <a:spcPts val="0"/>
              </a:spcAft>
              <a:buClr>
                <a:srgbClr val="86BC24"/>
              </a:buClr>
              <a:buSzPts val="2400"/>
              <a:buFont typeface="Arial"/>
              <a:buNone/>
              <a:defRPr sz="2400" b="0" i="0" u="none" strike="noStrike" kern="1200" cap="none">
                <a:solidFill>
                  <a:srgbClr val="86BC24"/>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pPr>
              <a:spcAft>
                <a:spcPct val="0"/>
              </a:spcAft>
            </a:pPr>
            <a:r>
              <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rPr>
              <a:t>Implementation</a:t>
            </a:r>
            <a:r>
              <a:rPr lang="en-ZA" altLang="fr-FR" sz="1200" b="1" dirty="0" smtClean="0">
                <a:solidFill>
                  <a:srgbClr val="FFFF66"/>
                </a:solidFill>
                <a:latin typeface="Cambria" panose="02040503050406030204" pitchFamily="18" charset="0"/>
                <a:ea typeface="MS PGothic" pitchFamily="34" charset="-128"/>
                <a:cs typeface="Arial" pitchFamily="34" charset="0"/>
                <a:sym typeface="Arial" pitchFamily="34" charset="0"/>
              </a:rPr>
              <a:t>:</a:t>
            </a:r>
          </a:p>
          <a:p>
            <a:pPr>
              <a:spcAft>
                <a:spcPct val="0"/>
              </a:spcAft>
            </a:pPr>
            <a:endPar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endParaRP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Lack of capacity</a:t>
            </a: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Lack of resources</a:t>
            </a: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Beneficiary not involved  from the beginning</a:t>
            </a:r>
          </a:p>
          <a:p>
            <a:pPr marL="257175" indent="-257175">
              <a:spcAft>
                <a:spcPct val="0"/>
              </a:spcAft>
              <a:buFont typeface="Arial" panose="020B0604020202020204" pitchFamily="34" charset="0"/>
              <a:buChar char="•"/>
            </a:pPr>
            <a:r>
              <a:rPr lang="fr-FR" altLang="fr-FR" sz="1200" dirty="0">
                <a:solidFill>
                  <a:srgbClr val="FFFF66"/>
                </a:solidFill>
                <a:latin typeface="Cambria" panose="02040503050406030204" pitchFamily="18" charset="0"/>
                <a:ea typeface="Montserrat"/>
                <a:cs typeface="Montserrat"/>
                <a:sym typeface="Montserrat"/>
              </a:rPr>
              <a:t>etc……</a:t>
            </a:r>
            <a:br>
              <a:rPr lang="fr-FR" altLang="fr-FR" sz="1200" dirty="0">
                <a:solidFill>
                  <a:srgbClr val="FFFF66"/>
                </a:solidFill>
                <a:latin typeface="Cambria" panose="02040503050406030204" pitchFamily="18" charset="0"/>
                <a:ea typeface="Montserrat"/>
                <a:cs typeface="Montserrat"/>
                <a:sym typeface="Montserrat"/>
              </a:rPr>
            </a:br>
            <a:endParaRPr lang="fr-FR" altLang="fr-FR" sz="1200" dirty="0">
              <a:solidFill>
                <a:srgbClr val="FFFF66"/>
              </a:solidFill>
              <a:latin typeface="Cambria" panose="02040503050406030204" pitchFamily="18" charset="0"/>
              <a:ea typeface="MS PGothic" pitchFamily="34" charset="-128"/>
              <a:cs typeface="Arial" pitchFamily="34" charset="0"/>
              <a:sym typeface="Arial" pitchFamily="34" charset="0"/>
            </a:endParaRPr>
          </a:p>
        </p:txBody>
      </p:sp>
      <p:sp>
        <p:nvSpPr>
          <p:cNvPr id="6" name="Title 5"/>
          <p:cNvSpPr>
            <a:spLocks noGrp="1"/>
          </p:cNvSpPr>
          <p:nvPr>
            <p:ph type="title"/>
          </p:nvPr>
        </p:nvSpPr>
        <p:spPr>
          <a:xfrm>
            <a:off x="1596541" y="128470"/>
            <a:ext cx="4926286" cy="763525"/>
          </a:xfrm>
        </p:spPr>
        <p:txBody>
          <a:bodyPr/>
          <a:lstStyle/>
          <a:p>
            <a:r>
              <a:rPr lang="en-GB" b="1" dirty="0"/>
              <a:t>POWER ANALYSIS</a:t>
            </a:r>
          </a:p>
        </p:txBody>
      </p:sp>
      <p:sp>
        <p:nvSpPr>
          <p:cNvPr id="5" name="Google Shape;169;p26"/>
          <p:cNvSpPr txBox="1">
            <a:spLocks/>
          </p:cNvSpPr>
          <p:nvPr/>
        </p:nvSpPr>
        <p:spPr>
          <a:xfrm>
            <a:off x="113005" y="1030290"/>
            <a:ext cx="3159639" cy="1201609"/>
          </a:xfrm>
          <a:prstGeom prst="rect">
            <a:avLst/>
          </a:prstGeom>
          <a:noFill/>
          <a:ln>
            <a:noFill/>
          </a:ln>
        </p:spPr>
        <p:txBody>
          <a:bodyPr spcFirstLastPara="1" vert="horz" lIns="51431" tIns="25706" rIns="51431" bIns="25706" rtlCol="0" anchor="ctr">
            <a:noAutofit/>
          </a:bodyPr>
          <a:lstStyle>
            <a:lvl1pPr marR="0" lvl="0" algn="l" defTabSz="914400" rtl="0" eaLnBrk="1" latinLnBrk="0" hangingPunct="1">
              <a:lnSpc>
                <a:spcPct val="90000"/>
              </a:lnSpc>
              <a:spcBef>
                <a:spcPts val="0"/>
              </a:spcBef>
              <a:spcAft>
                <a:spcPts val="0"/>
              </a:spcAft>
              <a:buClr>
                <a:srgbClr val="86BC24"/>
              </a:buClr>
              <a:buSzPts val="2400"/>
              <a:buFont typeface="Arial"/>
              <a:buNone/>
              <a:defRPr sz="2400" b="0" i="0" u="none" strike="noStrike" kern="1200" cap="none">
                <a:solidFill>
                  <a:srgbClr val="86BC24"/>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pPr>
              <a:spcAft>
                <a:spcPct val="0"/>
              </a:spcAft>
            </a:pPr>
            <a:r>
              <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rPr>
              <a:t>Socio economic context</a:t>
            </a:r>
            <a:r>
              <a:rPr lang="en-ZA" altLang="fr-FR" sz="1200" b="1" dirty="0" smtClean="0">
                <a:solidFill>
                  <a:srgbClr val="FFFF66"/>
                </a:solidFill>
                <a:latin typeface="Cambria" panose="02040503050406030204" pitchFamily="18" charset="0"/>
                <a:ea typeface="MS PGothic" pitchFamily="34" charset="-128"/>
                <a:cs typeface="Arial" pitchFamily="34" charset="0"/>
                <a:sym typeface="Arial" pitchFamily="34" charset="0"/>
              </a:rPr>
              <a:t>:</a:t>
            </a:r>
          </a:p>
          <a:p>
            <a:pPr>
              <a:spcAft>
                <a:spcPct val="0"/>
              </a:spcAft>
            </a:pPr>
            <a:endPar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endParaRP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Food insecurity</a:t>
            </a:r>
          </a:p>
          <a:p>
            <a:pPr marL="257175" indent="-257175">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Unemployment</a:t>
            </a:r>
          </a:p>
          <a:p>
            <a:pPr marL="257175" indent="-257175">
              <a:spcAft>
                <a:spcPct val="0"/>
              </a:spcAft>
              <a:buFont typeface="Arial" panose="020B0604020202020204" pitchFamily="34" charset="0"/>
              <a:buChar char="•"/>
            </a:pPr>
            <a:r>
              <a:rPr lang="fr-FR" altLang="fr-FR" sz="1200" dirty="0">
                <a:solidFill>
                  <a:srgbClr val="FFFF66"/>
                </a:solidFill>
                <a:latin typeface="Cambria" panose="02040503050406030204" pitchFamily="18" charset="0"/>
                <a:ea typeface="Montserrat"/>
                <a:cs typeface="Montserrat"/>
                <a:sym typeface="Montserrat"/>
              </a:rPr>
              <a:t>Environnemental issues</a:t>
            </a:r>
          </a:p>
          <a:p>
            <a:pPr marL="257175" indent="-257175">
              <a:spcAft>
                <a:spcPct val="0"/>
              </a:spcAft>
              <a:buFont typeface="Arial" panose="020B0604020202020204" pitchFamily="34" charset="0"/>
              <a:buChar char="•"/>
            </a:pPr>
            <a:r>
              <a:rPr lang="fr-FR" altLang="fr-FR" sz="1200" dirty="0">
                <a:solidFill>
                  <a:srgbClr val="FFFF66"/>
                </a:solidFill>
                <a:latin typeface="Cambria" panose="02040503050406030204" pitchFamily="18" charset="0"/>
                <a:ea typeface="Montserrat"/>
                <a:cs typeface="Montserrat"/>
                <a:sym typeface="Montserrat"/>
              </a:rPr>
              <a:t>etc……</a:t>
            </a:r>
            <a:endParaRPr lang="fr-FR" altLang="fr-FR" sz="1200" dirty="0">
              <a:solidFill>
                <a:srgbClr val="FFFF66"/>
              </a:solidFill>
              <a:latin typeface="Cambria" panose="02040503050406030204" pitchFamily="18" charset="0"/>
              <a:ea typeface="MS PGothic" pitchFamily="34" charset="-128"/>
              <a:cs typeface="Arial" pitchFamily="34" charset="0"/>
              <a:sym typeface="Arial" pitchFamily="34" charset="0"/>
            </a:endParaRPr>
          </a:p>
        </p:txBody>
      </p:sp>
      <p:pic>
        <p:nvPicPr>
          <p:cNvPr id="8" name="Shape 132" descr="flow-chart.eps"/>
          <p:cNvPicPr preferRelativeResize="0">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749489" y="3769618"/>
            <a:ext cx="6286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Shape 133" descr="process.eps"/>
          <p:cNvPicPr preferRelativeResize="0">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37512" y="1796897"/>
            <a:ext cx="559594" cy="558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Shape 134" descr="team.eps"/>
          <p:cNvPicPr preferRelativeResize="0">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070958" y="1260562"/>
            <a:ext cx="614363" cy="450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Shape 135" descr="engineering.eps"/>
          <p:cNvPicPr preferRelativeResize="0">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230866" y="3099534"/>
            <a:ext cx="461395" cy="51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Google Shape;169;p26"/>
          <p:cNvSpPr txBox="1">
            <a:spLocks/>
          </p:cNvSpPr>
          <p:nvPr/>
        </p:nvSpPr>
        <p:spPr>
          <a:xfrm>
            <a:off x="94579" y="2327247"/>
            <a:ext cx="4097946" cy="1313438"/>
          </a:xfrm>
          <a:prstGeom prst="rect">
            <a:avLst/>
          </a:prstGeom>
          <a:noFill/>
          <a:ln>
            <a:noFill/>
          </a:ln>
        </p:spPr>
        <p:txBody>
          <a:bodyPr spcFirstLastPara="1" vert="horz" lIns="51431" tIns="25706" rIns="51431" bIns="25706" rtlCol="0" anchor="ctr">
            <a:noAutofit/>
          </a:bodyPr>
          <a:lstStyle>
            <a:lvl1pPr marR="0" lvl="0" algn="l" defTabSz="914400" rtl="0" eaLnBrk="1" latinLnBrk="0" hangingPunct="1">
              <a:lnSpc>
                <a:spcPct val="90000"/>
              </a:lnSpc>
              <a:spcBef>
                <a:spcPts val="0"/>
              </a:spcBef>
              <a:spcAft>
                <a:spcPts val="0"/>
              </a:spcAft>
              <a:buClr>
                <a:srgbClr val="86BC24"/>
              </a:buClr>
              <a:buSzPts val="2400"/>
              <a:buFont typeface="Arial"/>
              <a:buNone/>
              <a:defRPr sz="2400" b="0" i="0" u="none" strike="noStrike" kern="1200" cap="none">
                <a:solidFill>
                  <a:srgbClr val="86BC24"/>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pPr>
              <a:spcAft>
                <a:spcPct val="0"/>
              </a:spcAft>
            </a:pPr>
            <a:r>
              <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rPr>
              <a:t>Non adapted solutions </a:t>
            </a:r>
            <a:endParaRPr lang="en-ZA" altLang="fr-FR" sz="1200" b="1" dirty="0" smtClean="0">
              <a:solidFill>
                <a:srgbClr val="FFFF66"/>
              </a:solidFill>
              <a:latin typeface="Cambria" panose="02040503050406030204" pitchFamily="18" charset="0"/>
              <a:ea typeface="MS PGothic" pitchFamily="34" charset="-128"/>
              <a:cs typeface="Arial" pitchFamily="34" charset="0"/>
              <a:sym typeface="Arial" pitchFamily="34" charset="0"/>
            </a:endParaRPr>
          </a:p>
          <a:p>
            <a:pPr>
              <a:spcAft>
                <a:spcPct val="0"/>
              </a:spcAft>
            </a:pPr>
            <a:endParaRPr lang="en-ZA" altLang="fr-FR" sz="1200" b="1" dirty="0">
              <a:solidFill>
                <a:srgbClr val="FFFF66"/>
              </a:solidFill>
              <a:latin typeface="Cambria" panose="02040503050406030204" pitchFamily="18" charset="0"/>
              <a:ea typeface="MS PGothic" pitchFamily="34" charset="-128"/>
              <a:cs typeface="Arial" pitchFamily="34" charset="0"/>
              <a:sym typeface="Arial" pitchFamily="34" charset="0"/>
            </a:endParaRPr>
          </a:p>
          <a:p>
            <a:pPr marL="214313" indent="-214313">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Based on analysis out of African paradigm,</a:t>
            </a:r>
          </a:p>
          <a:p>
            <a:pPr marL="214313" indent="-214313">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Research and Innovation not contextualised</a:t>
            </a:r>
          </a:p>
          <a:p>
            <a:pPr marL="214313" indent="-214313">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Top down approach</a:t>
            </a:r>
          </a:p>
          <a:p>
            <a:pPr marL="214313" indent="-214313">
              <a:spcAft>
                <a:spcPct val="0"/>
              </a:spcAft>
              <a:buFont typeface="Arial" panose="020B0604020202020204" pitchFamily="34" charset="0"/>
              <a:buChar char="•"/>
            </a:pPr>
            <a:r>
              <a:rPr lang="en-ZA" altLang="fr-FR" sz="1200" dirty="0">
                <a:solidFill>
                  <a:srgbClr val="FFFF66"/>
                </a:solidFill>
                <a:latin typeface="Cambria" panose="02040503050406030204" pitchFamily="18" charset="0"/>
                <a:ea typeface="MS PGothic" pitchFamily="34" charset="-128"/>
                <a:cs typeface="Arial" pitchFamily="34" charset="0"/>
                <a:sym typeface="Arial" pitchFamily="34" charset="0"/>
              </a:rPr>
              <a:t>Decision making process</a:t>
            </a:r>
          </a:p>
          <a:p>
            <a:pPr marL="214313" indent="-214313">
              <a:spcAft>
                <a:spcPct val="0"/>
              </a:spcAft>
              <a:buFont typeface="Arial" panose="020B0604020202020204" pitchFamily="34" charset="0"/>
              <a:buChar char="•"/>
            </a:pPr>
            <a:r>
              <a:rPr lang="en-ZA" altLang="fr-FR" sz="1200" dirty="0" err="1" smtClean="0">
                <a:solidFill>
                  <a:srgbClr val="FFFF66"/>
                </a:solidFill>
                <a:latin typeface="Cambria" panose="02040503050406030204" pitchFamily="18" charset="0"/>
                <a:ea typeface="MS PGothic" pitchFamily="34" charset="-128"/>
                <a:cs typeface="Arial" pitchFamily="34" charset="0"/>
                <a:sym typeface="Arial" pitchFamily="34" charset="0"/>
              </a:rPr>
              <a:t>etc</a:t>
            </a:r>
            <a:r>
              <a:rPr lang="en-ZA" altLang="fr-FR" sz="1200" dirty="0" smtClean="0">
                <a:solidFill>
                  <a:srgbClr val="FFFF66"/>
                </a:solidFill>
                <a:latin typeface="Cambria" panose="02040503050406030204" pitchFamily="18" charset="0"/>
                <a:ea typeface="MS PGothic" pitchFamily="34" charset="-128"/>
                <a:cs typeface="Arial" pitchFamily="34" charset="0"/>
                <a:sym typeface="Arial" pitchFamily="34" charset="0"/>
              </a:rPr>
              <a:t>….</a:t>
            </a:r>
            <a:endParaRPr lang="fr-FR" altLang="fr-FR" sz="1200" dirty="0">
              <a:solidFill>
                <a:srgbClr val="FFFF66"/>
              </a:solidFill>
              <a:latin typeface="Cambria" panose="02040503050406030204" pitchFamily="18" charset="0"/>
              <a:ea typeface="MS PGothic" pitchFamily="34" charset="-128"/>
              <a:cs typeface="Arial" pitchFamily="34" charset="0"/>
              <a:sym typeface="Arial" pitchFamily="34" charset="0"/>
            </a:endParaRPr>
          </a:p>
        </p:txBody>
      </p:sp>
      <p:pic>
        <p:nvPicPr>
          <p:cNvPr id="7" name="Shape 131" descr="brain-process.eps"/>
          <p:cNvPicPr preferRelativeResize="0">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378139" y="2131421"/>
            <a:ext cx="554831" cy="583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e 21"/>
          <p:cNvGrpSpPr/>
          <p:nvPr/>
        </p:nvGrpSpPr>
        <p:grpSpPr>
          <a:xfrm>
            <a:off x="69490" y="-9825"/>
            <a:ext cx="1236725" cy="1054525"/>
            <a:chOff x="2109920" y="1350110"/>
            <a:chExt cx="951835" cy="1079727"/>
          </a:xfrm>
        </p:grpSpPr>
        <p:pic>
          <p:nvPicPr>
            <p:cNvPr id="2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24" name="Rectangle 23"/>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Tree>
    <p:extLst>
      <p:ext uri="{BB962C8B-B14F-4D97-AF65-F5344CB8AC3E}">
        <p14:creationId xmlns:p14="http://schemas.microsoft.com/office/powerpoint/2010/main" xmlns="" val="183215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1130" y="206878"/>
            <a:ext cx="4581150" cy="763525"/>
          </a:xfrm>
        </p:spPr>
        <p:txBody>
          <a:bodyPr/>
          <a:lstStyle/>
          <a:p>
            <a:r>
              <a:rPr lang="en-GB" b="1" dirty="0" smtClean="0"/>
              <a:t> </a:t>
            </a:r>
            <a:r>
              <a:rPr lang="en-GB" b="1" dirty="0"/>
              <a:t>BUT AFRICA IS ON MOVE …</a:t>
            </a:r>
          </a:p>
        </p:txBody>
      </p:sp>
      <p:sp>
        <p:nvSpPr>
          <p:cNvPr id="7" name="Content Placeholder 6"/>
          <p:cNvSpPr>
            <a:spLocks noGrp="1"/>
          </p:cNvSpPr>
          <p:nvPr>
            <p:ph idx="1"/>
          </p:nvPr>
        </p:nvSpPr>
        <p:spPr>
          <a:xfrm>
            <a:off x="336725" y="1350110"/>
            <a:ext cx="6184553" cy="3512215"/>
          </a:xfrm>
        </p:spPr>
        <p:txBody>
          <a:bodyPr>
            <a:normAutofit/>
          </a:bodyPr>
          <a:lstStyle/>
          <a:p>
            <a:pPr algn="just" defTabSz="914400">
              <a:spcBef>
                <a:spcPts val="0"/>
              </a:spcBef>
              <a:spcAft>
                <a:spcPts val="900"/>
              </a:spcAft>
              <a:buFont typeface="Wingdings" panose="05000000000000000000" pitchFamily="2" charset="2"/>
              <a:buChar char="§"/>
            </a:pPr>
            <a:r>
              <a:rPr lang="en-US" sz="1300" dirty="0" smtClean="0">
                <a:solidFill>
                  <a:schemeClr val="bg2">
                    <a:lumMod val="50000"/>
                  </a:schemeClr>
                </a:solidFill>
                <a:latin typeface="Cambria" panose="02040503050406030204" pitchFamily="18" charset="0"/>
              </a:rPr>
              <a:t>While governance need improvement, 11% African countries have a better  corruption perception index than some G7/EU member, 29% have a CPI equal or better than the largest world democracy , 56% have CPI equal or better than the largest Eastern Europe economy</a:t>
            </a:r>
          </a:p>
          <a:p>
            <a:pPr algn="just" defTabSz="914400">
              <a:spcBef>
                <a:spcPts val="0"/>
              </a:spcBef>
              <a:spcAft>
                <a:spcPts val="900"/>
              </a:spcAft>
              <a:buFont typeface="Wingdings" panose="05000000000000000000" pitchFamily="2" charset="2"/>
              <a:buChar char="§"/>
            </a:pPr>
            <a:r>
              <a:rPr lang="en-GB" sz="1300" dirty="0" smtClean="0">
                <a:solidFill>
                  <a:schemeClr val="bg2">
                    <a:lumMod val="50000"/>
                  </a:schemeClr>
                </a:solidFill>
                <a:latin typeface="Cambria" panose="02040503050406030204" pitchFamily="18" charset="0"/>
              </a:rPr>
              <a:t>In 2016, Africa as a whole was the most attractive region of the world for investment, second only to South Asia and world’s </a:t>
            </a:r>
            <a:r>
              <a:rPr lang="en-GB" sz="1300" dirty="0">
                <a:solidFill>
                  <a:schemeClr val="bg2">
                    <a:lumMod val="50000"/>
                  </a:schemeClr>
                </a:solidFill>
                <a:latin typeface="Cambria" panose="02040503050406030204" pitchFamily="18" charset="0"/>
              </a:rPr>
              <a:t>second-fastest growing economy to </a:t>
            </a:r>
            <a:r>
              <a:rPr lang="en-GB" sz="1300" dirty="0" smtClean="0">
                <a:solidFill>
                  <a:schemeClr val="bg2">
                    <a:lumMod val="50000"/>
                  </a:schemeClr>
                </a:solidFill>
                <a:latin typeface="Cambria" panose="02040503050406030204" pitchFamily="18" charset="0"/>
              </a:rPr>
              <a:t>2020.</a:t>
            </a:r>
          </a:p>
          <a:p>
            <a:pPr algn="just" defTabSz="914400">
              <a:spcBef>
                <a:spcPts val="0"/>
              </a:spcBef>
              <a:spcAft>
                <a:spcPts val="900"/>
              </a:spcAft>
              <a:buFont typeface="Wingdings" panose="05000000000000000000" pitchFamily="2" charset="2"/>
              <a:buChar char="§"/>
            </a:pPr>
            <a:r>
              <a:rPr lang="en-GB" sz="1300" dirty="0" smtClean="0">
                <a:solidFill>
                  <a:schemeClr val="bg2">
                    <a:lumMod val="50000"/>
                  </a:schemeClr>
                </a:solidFill>
                <a:latin typeface="Cambria" panose="02040503050406030204" pitchFamily="18" charset="0"/>
              </a:rPr>
              <a:t>Africa’s </a:t>
            </a:r>
            <a:r>
              <a:rPr lang="en-GB" sz="1300" dirty="0">
                <a:solidFill>
                  <a:schemeClr val="bg2">
                    <a:lumMod val="50000"/>
                  </a:schemeClr>
                </a:solidFill>
                <a:latin typeface="Cambria" panose="02040503050406030204" pitchFamily="18" charset="0"/>
              </a:rPr>
              <a:t>collective GDP is estimated to reach 3.8 trillion USD to 2020, fifth largest world economy (nominal GDP)</a:t>
            </a:r>
            <a:r>
              <a:rPr lang="en-US" sz="1300" dirty="0" smtClean="0">
                <a:solidFill>
                  <a:schemeClr val="bg2">
                    <a:lumMod val="50000"/>
                  </a:schemeClr>
                </a:solidFill>
                <a:latin typeface="Cambria" panose="02040503050406030204" pitchFamily="18" charset="0"/>
              </a:rPr>
              <a:t> </a:t>
            </a:r>
            <a:r>
              <a:rPr lang="en-GB" sz="1300" dirty="0">
                <a:solidFill>
                  <a:schemeClr val="bg2">
                    <a:lumMod val="50000"/>
                  </a:schemeClr>
                </a:solidFill>
                <a:latin typeface="Cambria" panose="02040503050406030204" pitchFamily="18" charset="0"/>
              </a:rPr>
              <a:t>The return on foreign investment is higher in Africa than in any other developing </a:t>
            </a:r>
            <a:r>
              <a:rPr lang="en-GB" sz="1300" dirty="0" smtClean="0">
                <a:solidFill>
                  <a:schemeClr val="bg2">
                    <a:lumMod val="50000"/>
                  </a:schemeClr>
                </a:solidFill>
                <a:latin typeface="Cambria" panose="02040503050406030204" pitchFamily="18" charset="0"/>
              </a:rPr>
              <a:t>region</a:t>
            </a:r>
          </a:p>
          <a:p>
            <a:pPr algn="just" defTabSz="914400">
              <a:spcBef>
                <a:spcPts val="0"/>
              </a:spcBef>
              <a:spcAft>
                <a:spcPts val="900"/>
              </a:spcAft>
              <a:buFont typeface="Wingdings" panose="05000000000000000000" pitchFamily="2" charset="2"/>
              <a:buChar char="§"/>
            </a:pPr>
            <a:r>
              <a:rPr lang="en-GB" sz="1300" dirty="0" smtClean="0">
                <a:solidFill>
                  <a:schemeClr val="bg2">
                    <a:lumMod val="50000"/>
                  </a:schemeClr>
                </a:solidFill>
                <a:latin typeface="Cambria" panose="02040503050406030204" pitchFamily="18" charset="0"/>
              </a:rPr>
              <a:t>Sub-Saharan </a:t>
            </a:r>
            <a:r>
              <a:rPr lang="en-GB" sz="1300" dirty="0">
                <a:solidFill>
                  <a:schemeClr val="bg2">
                    <a:lumMod val="50000"/>
                  </a:schemeClr>
                </a:solidFill>
                <a:latin typeface="Cambria" panose="02040503050406030204" pitchFamily="18" charset="0"/>
              </a:rPr>
              <a:t>Africa </a:t>
            </a:r>
            <a:r>
              <a:rPr lang="en-GB" sz="1300" dirty="0" smtClean="0">
                <a:solidFill>
                  <a:schemeClr val="bg2">
                    <a:lumMod val="50000"/>
                  </a:schemeClr>
                </a:solidFill>
                <a:latin typeface="Cambria" panose="02040503050406030204" pitchFamily="18" charset="0"/>
              </a:rPr>
              <a:t>made </a:t>
            </a:r>
            <a:r>
              <a:rPr lang="en-GB" sz="1300" dirty="0">
                <a:solidFill>
                  <a:schemeClr val="bg2">
                    <a:lumMod val="50000"/>
                  </a:schemeClr>
                </a:solidFill>
                <a:latin typeface="Cambria" panose="02040503050406030204" pitchFamily="18" charset="0"/>
              </a:rPr>
              <a:t>the most progress against HIV, cutting the rate of new infections by 30% in the past </a:t>
            </a:r>
            <a:r>
              <a:rPr lang="en-GB" sz="1300" dirty="0" smtClean="0">
                <a:solidFill>
                  <a:schemeClr val="bg2">
                    <a:lumMod val="50000"/>
                  </a:schemeClr>
                </a:solidFill>
                <a:latin typeface="Cambria" panose="02040503050406030204" pitchFamily="18" charset="0"/>
              </a:rPr>
              <a:t>7 </a:t>
            </a:r>
            <a:r>
              <a:rPr lang="en-GB" sz="1300" dirty="0">
                <a:solidFill>
                  <a:schemeClr val="bg2">
                    <a:lumMod val="50000"/>
                  </a:schemeClr>
                </a:solidFill>
                <a:latin typeface="Cambria" panose="02040503050406030204" pitchFamily="18" charset="0"/>
              </a:rPr>
              <a:t>years in contrast to the global average of 18</a:t>
            </a:r>
            <a:r>
              <a:rPr lang="en-GB" sz="1300" dirty="0" smtClean="0">
                <a:solidFill>
                  <a:schemeClr val="bg2">
                    <a:lumMod val="50000"/>
                  </a:schemeClr>
                </a:solidFill>
                <a:latin typeface="Cambria" panose="02040503050406030204" pitchFamily="18" charset="0"/>
              </a:rPr>
              <a:t>%.</a:t>
            </a:r>
          </a:p>
          <a:p>
            <a:pPr algn="just" defTabSz="914400">
              <a:spcBef>
                <a:spcPts val="0"/>
              </a:spcBef>
              <a:spcAft>
                <a:spcPts val="900"/>
              </a:spcAft>
              <a:buFont typeface="Wingdings" panose="05000000000000000000" pitchFamily="2" charset="2"/>
              <a:buChar char="§"/>
            </a:pPr>
            <a:r>
              <a:rPr lang="en-GB" sz="1300" dirty="0" smtClean="0">
                <a:solidFill>
                  <a:schemeClr val="bg2">
                    <a:lumMod val="50000"/>
                  </a:schemeClr>
                </a:solidFill>
                <a:latin typeface="Cambria" panose="02040503050406030204" pitchFamily="18" charset="0"/>
              </a:rPr>
              <a:t>Out of the 10 countries with the world highest gender score index (GSI), 20% are from Africa . 31% of African countries have a GSI higher than the global average.</a:t>
            </a:r>
            <a:endParaRPr lang="en-US" sz="1350" dirty="0" smtClean="0">
              <a:solidFill>
                <a:srgbClr val="FF0000"/>
              </a:solidFill>
              <a:latin typeface="Cambria" panose="02040503050406030204" pitchFamily="18" charset="0"/>
            </a:endParaRPr>
          </a:p>
          <a:p>
            <a:pPr algn="just" defTabSz="914400">
              <a:spcBef>
                <a:spcPts val="0"/>
              </a:spcBef>
              <a:buFont typeface="Cambria" panose="02040503050406030204" pitchFamily="18" charset="0"/>
              <a:buChar char="‒"/>
            </a:pPr>
            <a:endParaRPr lang="en-US" sz="1350" dirty="0">
              <a:solidFill>
                <a:srgbClr val="EEECE1">
                  <a:lumMod val="50000"/>
                </a:srgbClr>
              </a:solidFill>
              <a:latin typeface="Cambria" panose="02040503050406030204" pitchFamily="18" charset="0"/>
            </a:endParaRPr>
          </a:p>
        </p:txBody>
      </p:sp>
      <p:grpSp>
        <p:nvGrpSpPr>
          <p:cNvPr id="4" name="Groupe 3"/>
          <p:cNvGrpSpPr/>
          <p:nvPr/>
        </p:nvGrpSpPr>
        <p:grpSpPr>
          <a:xfrm>
            <a:off x="69490" y="81947"/>
            <a:ext cx="1236725" cy="1195037"/>
            <a:chOff x="2109920" y="1350110"/>
            <a:chExt cx="951835" cy="1079727"/>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9920" y="1350110"/>
              <a:ext cx="951835" cy="802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8" name="Rectangle 7"/>
            <p:cNvSpPr/>
            <p:nvPr/>
          </p:nvSpPr>
          <p:spPr>
            <a:xfrm>
              <a:off x="2125005" y="2152838"/>
              <a:ext cx="797526" cy="276999"/>
            </a:xfrm>
            <a:prstGeom prst="rect">
              <a:avLst/>
            </a:prstGeom>
          </p:spPr>
          <p:txBody>
            <a:bodyPr wrap="none">
              <a:spAutoFit/>
            </a:bodyPr>
            <a:lstStyle/>
            <a:p>
              <a:pPr algn="ctr"/>
              <a:r>
                <a:rPr lang="en-US" sz="1200" b="1" dirty="0">
                  <a:solidFill>
                    <a:srgbClr val="FF9900"/>
                  </a:solidFill>
                  <a:effectLst>
                    <a:glow>
                      <a:scrgbClr r="0" g="0" b="0"/>
                    </a:glow>
                  </a:effectLst>
                </a:rPr>
                <a:t>WAGADU</a:t>
              </a:r>
            </a:p>
          </p:txBody>
        </p:sp>
      </p:grpSp>
    </p:spTree>
    <p:extLst>
      <p:ext uri="{BB962C8B-B14F-4D97-AF65-F5344CB8AC3E}">
        <p14:creationId xmlns:p14="http://schemas.microsoft.com/office/powerpoint/2010/main" xmlns="" val="13226834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McKinsey_7S"/>
</p:tagLst>
</file>

<file path=ppt/tags/tag10.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7"/>
</p:tagLst>
</file>

<file path=ppt/tags/tag100.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2"/>
</p:tagLst>
</file>

<file path=ppt/tags/tag101.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2"/>
</p:tagLst>
</file>

<file path=ppt/tags/tag102.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
</p:tagLst>
</file>

<file path=ppt/tags/tag103.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
</p:tagLst>
</file>

<file path=ppt/tags/tag10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
</p:tagLst>
</file>

<file path=ppt/tags/tag10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
</p:tagLst>
</file>

<file path=ppt/tags/tag106.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107.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4"/>
</p:tagLst>
</file>

<file path=ppt/tags/tag108.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5"/>
</p:tagLst>
</file>

<file path=ppt/tags/tag109.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6"/>
</p:tagLst>
</file>

<file path=ppt/tags/tag11.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6"/>
</p:tagLst>
</file>

<file path=ppt/tags/tag110.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7"/>
</p:tagLst>
</file>

<file path=ppt/tags/tag11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8"/>
</p:tagLst>
</file>

<file path=ppt/tags/tag11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9"/>
</p:tagLst>
</file>

<file path=ppt/tags/tag11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0"/>
</p:tagLst>
</file>

<file path=ppt/tags/tag11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1"/>
</p:tagLst>
</file>

<file path=ppt/tags/tag11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2"/>
</p:tagLst>
</file>

<file path=ppt/tags/tag116.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3"/>
</p:tagLst>
</file>

<file path=ppt/tags/tag117.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4"/>
</p:tagLst>
</file>

<file path=ppt/tags/tag118.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5"/>
</p:tagLst>
</file>

<file path=ppt/tags/tag119.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6"/>
</p:tagLst>
</file>

<file path=ppt/tags/tag12.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6"/>
</p:tagLst>
</file>

<file path=ppt/tags/tag120.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7"/>
</p:tagLst>
</file>

<file path=ppt/tags/tag12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8"/>
</p:tagLst>
</file>

<file path=ppt/tags/tag12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9"/>
</p:tagLst>
</file>

<file path=ppt/tags/tag12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0"/>
</p:tagLst>
</file>

<file path=ppt/tags/tag124.xml><?xml version="1.0" encoding="utf-8"?>
<p:tagLst xmlns:a="http://schemas.openxmlformats.org/drawingml/2006/main" xmlns:r="http://schemas.openxmlformats.org/officeDocument/2006/relationships" xmlns:p="http://schemas.openxmlformats.org/presentationml/2006/main">
  <p:tag name="POWER_USER_ID_TEMPLATES" val="Animations_4"/>
</p:tagLst>
</file>

<file path=ppt/tags/tag13.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5"/>
</p:tagLst>
</file>

<file path=ppt/tags/tag14.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5"/>
</p:tagLst>
</file>

<file path=ppt/tags/tag15.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4"/>
</p:tagLst>
</file>

<file path=ppt/tags/tag16.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4"/>
</p:tagLst>
</file>

<file path=ppt/tags/tag17.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3"/>
</p:tagLst>
</file>

<file path=ppt/tags/tag18.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3"/>
</p:tagLst>
</file>

<file path=ppt/tags/tag19.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2"/>
</p:tagLst>
</file>

<file path=ppt/tags/tag2.xml><?xml version="1.0" encoding="utf-8"?>
<p:tagLst xmlns:a="http://schemas.openxmlformats.org/drawingml/2006/main" xmlns:r="http://schemas.openxmlformats.org/officeDocument/2006/relationships" xmlns:p="http://schemas.openxmlformats.org/presentationml/2006/main">
  <p:tag name="POWER_USER_CONTEXTUAL_SHAPES_TAG" val="POWER_USER_CONTEXTUAL_SHAPES_DIAGRAMS_RELATION_SHIP"/>
</p:tagLst>
</file>

<file path=ppt/tags/tag20.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2"/>
</p:tagLst>
</file>

<file path=ppt/tags/tag21.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1"/>
</p:tagLst>
</file>

<file path=ppt/tags/tag22.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1"/>
</p:tagLst>
</file>

<file path=ppt/tags/tag23.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0"/>
</p:tagLst>
</file>

<file path=ppt/tags/tag24.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0"/>
</p:tagLst>
</file>

<file path=ppt/tags/tag25.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9"/>
</p:tagLst>
</file>

<file path=ppt/tags/tag26.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9"/>
</p:tagLst>
</file>

<file path=ppt/tags/tag27.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8"/>
</p:tagLst>
</file>

<file path=ppt/tags/tag28.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8"/>
</p:tagLst>
</file>

<file path=ppt/tags/tag29.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7"/>
</p:tagLst>
</file>

<file path=ppt/tags/tag3.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20"/>
</p:tagLst>
</file>

<file path=ppt/tags/tag30.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7"/>
</p:tagLst>
</file>

<file path=ppt/tags/tag31.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6"/>
</p:tagLst>
</file>

<file path=ppt/tags/tag32.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6"/>
</p:tagLst>
</file>

<file path=ppt/tags/tag33.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5"/>
</p:tagLst>
</file>

<file path=ppt/tags/tag34.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5"/>
</p:tagLst>
</file>

<file path=ppt/tags/tag35.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4"/>
</p:tagLst>
</file>

<file path=ppt/tags/tag36.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4"/>
</p:tagLst>
</file>

<file path=ppt/tags/tag37.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3"/>
</p:tagLst>
</file>

<file path=ppt/tags/tag38.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3"/>
</p:tagLst>
</file>

<file path=ppt/tags/tag39.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2"/>
</p:tagLst>
</file>

<file path=ppt/tags/tag4.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20"/>
</p:tagLst>
</file>

<file path=ppt/tags/tag40.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2"/>
</p:tagLst>
</file>

<file path=ppt/tags/tag41.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
</p:tagLst>
</file>

<file path=ppt/tags/tag42.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
</p:tagLst>
</file>

<file path=ppt/tags/tag4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
</p:tagLst>
</file>

<file path=ppt/tags/tag4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
</p:tagLst>
</file>

<file path=ppt/tags/tag4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46.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4"/>
</p:tagLst>
</file>

<file path=ppt/tags/tag47.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5"/>
</p:tagLst>
</file>

<file path=ppt/tags/tag48.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6"/>
</p:tagLst>
</file>

<file path=ppt/tags/tag49.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7"/>
</p:tagLst>
</file>

<file path=ppt/tags/tag5.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9"/>
</p:tagLst>
</file>

<file path=ppt/tags/tag50.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8"/>
</p:tagLst>
</file>

<file path=ppt/tags/tag5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9"/>
</p:tagLst>
</file>

<file path=ppt/tags/tag5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0"/>
</p:tagLst>
</file>

<file path=ppt/tags/tag5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1"/>
</p:tagLst>
</file>

<file path=ppt/tags/tag5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2"/>
</p:tagLst>
</file>

<file path=ppt/tags/tag5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3"/>
</p:tagLst>
</file>

<file path=ppt/tags/tag56.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4"/>
</p:tagLst>
</file>

<file path=ppt/tags/tag57.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5"/>
</p:tagLst>
</file>

<file path=ppt/tags/tag58.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6"/>
</p:tagLst>
</file>

<file path=ppt/tags/tag59.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7"/>
</p:tagLst>
</file>

<file path=ppt/tags/tag6.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9"/>
</p:tagLst>
</file>

<file path=ppt/tags/tag60.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8"/>
</p:tagLst>
</file>

<file path=ppt/tags/tag6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9"/>
</p:tagLst>
</file>

<file path=ppt/tags/tag6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0"/>
</p:tagLst>
</file>

<file path=ppt/tags/tag63.xml><?xml version="1.0" encoding="utf-8"?>
<p:tagLst xmlns:a="http://schemas.openxmlformats.org/drawingml/2006/main" xmlns:r="http://schemas.openxmlformats.org/officeDocument/2006/relationships" xmlns:p="http://schemas.openxmlformats.org/presentationml/2006/main">
  <p:tag name="POWER_USER_CONTEXTUAL_SHAPES_TAG" val="POWER_USER_CONTEXTUAL_SHAPES_DIAGRAMS_RELATION_SHIP"/>
</p:tagLst>
</file>

<file path=ppt/tags/tag64.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20"/>
</p:tagLst>
</file>

<file path=ppt/tags/tag65.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20"/>
</p:tagLst>
</file>

<file path=ppt/tags/tag66.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9"/>
</p:tagLst>
</file>

<file path=ppt/tags/tag67.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9"/>
</p:tagLst>
</file>

<file path=ppt/tags/tag68.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8"/>
</p:tagLst>
</file>

<file path=ppt/tags/tag69.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8"/>
</p:tagLst>
</file>

<file path=ppt/tags/tag7.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8"/>
</p:tagLst>
</file>

<file path=ppt/tags/tag70.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7"/>
</p:tagLst>
</file>

<file path=ppt/tags/tag71.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7"/>
</p:tagLst>
</file>

<file path=ppt/tags/tag72.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6"/>
</p:tagLst>
</file>

<file path=ppt/tags/tag73.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6"/>
</p:tagLst>
</file>

<file path=ppt/tags/tag74.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5"/>
</p:tagLst>
</file>

<file path=ppt/tags/tag75.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5"/>
</p:tagLst>
</file>

<file path=ppt/tags/tag76.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4"/>
</p:tagLst>
</file>

<file path=ppt/tags/tag77.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4"/>
</p:tagLst>
</file>

<file path=ppt/tags/tag78.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3"/>
</p:tagLst>
</file>

<file path=ppt/tags/tag79.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3"/>
</p:tagLst>
</file>

<file path=ppt/tags/tag8.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8"/>
</p:tagLst>
</file>

<file path=ppt/tags/tag80.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2"/>
</p:tagLst>
</file>

<file path=ppt/tags/tag81.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2"/>
</p:tagLst>
</file>

<file path=ppt/tags/tag82.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1"/>
</p:tagLst>
</file>

<file path=ppt/tags/tag83.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1"/>
</p:tagLst>
</file>

<file path=ppt/tags/tag84.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0"/>
</p:tagLst>
</file>

<file path=ppt/tags/tag85.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10"/>
</p:tagLst>
</file>

<file path=ppt/tags/tag86.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9"/>
</p:tagLst>
</file>

<file path=ppt/tags/tag87.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9"/>
</p:tagLst>
</file>

<file path=ppt/tags/tag88.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8"/>
</p:tagLst>
</file>

<file path=ppt/tags/tag89.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8"/>
</p:tagLst>
</file>

<file path=ppt/tags/tag9.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7"/>
</p:tagLst>
</file>

<file path=ppt/tags/tag90.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7"/>
</p:tagLst>
</file>

<file path=ppt/tags/tag91.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7"/>
</p:tagLst>
</file>

<file path=ppt/tags/tag92.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6"/>
</p:tagLst>
</file>

<file path=ppt/tags/tag93.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6"/>
</p:tagLst>
</file>

<file path=ppt/tags/tag94.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5"/>
</p:tagLst>
</file>

<file path=ppt/tags/tag95.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5"/>
</p:tagLst>
</file>

<file path=ppt/tags/tag96.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4"/>
</p:tagLst>
</file>

<file path=ppt/tags/tag97.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4"/>
</p:tagLst>
</file>

<file path=ppt/tags/tag98.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3"/>
</p:tagLst>
</file>

<file path=ppt/tags/tag99.xml><?xml version="1.0" encoding="utf-8"?>
<p:tagLst xmlns:a="http://schemas.openxmlformats.org/drawingml/2006/main" xmlns:r="http://schemas.openxmlformats.org/officeDocument/2006/relationships" xmlns:p="http://schemas.openxmlformats.org/presentationml/2006/main">
  <p:tag name="POWER_USER_DIAGRAM_RELATIONSHIP_OUTERLINE_KEY" val="POWER_USER_DIAGRAM_RELATIONSHIP_OUTERLINE_VALUE_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20505</TotalTime>
  <Words>994</Words>
  <Application>Microsoft Office PowerPoint</Application>
  <PresentationFormat>Custom</PresentationFormat>
  <Paragraphs>176</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WAGADU Action Alliance Sharing Knowledge and Influence</vt:lpstr>
      <vt:lpstr>WAGADU - First West African Empire</vt:lpstr>
      <vt:lpstr>HUMAN RIGHTS IN MANKIND</vt:lpstr>
      <vt:lpstr>Slide 4</vt:lpstr>
      <vt:lpstr>Slide 5</vt:lpstr>
      <vt:lpstr>AFRICA IS  RICH</vt:lpstr>
      <vt:lpstr>BUT A PARADOX !! </vt:lpstr>
      <vt:lpstr>POWER ANALYSIS</vt:lpstr>
      <vt:lpstr> BUT AFRICA IS ON MOVE …</vt:lpstr>
      <vt:lpstr>CHALLENGES  TO OVERCOME …</vt:lpstr>
      <vt:lpstr>THE OPPORTUNITIES</vt:lpstr>
      <vt:lpstr>STAKEHOLDERS</vt:lpstr>
      <vt:lpstr>ADVISORY BOARD</vt:lpstr>
      <vt:lpstr>Slide 14</vt:lpstr>
      <vt:lpstr>TECH INNOVATIONS EXAMPLES</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Njeri Kabeberi</cp:lastModifiedBy>
  <cp:revision>268</cp:revision>
  <dcterms:created xsi:type="dcterms:W3CDTF">2013-08-21T19:17:07Z</dcterms:created>
  <dcterms:modified xsi:type="dcterms:W3CDTF">2019-08-27T20:56:48Z</dcterms:modified>
</cp:coreProperties>
</file>